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6"/>
  </p:notesMasterIdLst>
  <p:sldIdLst>
    <p:sldId id="261" r:id="rId5"/>
    <p:sldId id="362" r:id="rId6"/>
    <p:sldId id="364" r:id="rId7"/>
    <p:sldId id="336" r:id="rId8"/>
    <p:sldId id="337" r:id="rId9"/>
    <p:sldId id="274" r:id="rId10"/>
    <p:sldId id="276" r:id="rId11"/>
    <p:sldId id="277" r:id="rId12"/>
    <p:sldId id="360" r:id="rId13"/>
    <p:sldId id="339" r:id="rId14"/>
    <p:sldId id="354" r:id="rId15"/>
    <p:sldId id="363" r:id="rId16"/>
    <p:sldId id="372" r:id="rId17"/>
    <p:sldId id="365" r:id="rId18"/>
    <p:sldId id="366" r:id="rId19"/>
    <p:sldId id="367" r:id="rId20"/>
    <p:sldId id="368" r:id="rId21"/>
    <p:sldId id="359" r:id="rId22"/>
    <p:sldId id="369" r:id="rId23"/>
    <p:sldId id="370" r:id="rId24"/>
    <p:sldId id="371" r:id="rId2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4ADA"/>
    <a:srgbClr val="000000"/>
    <a:srgbClr val="141140"/>
    <a:srgbClr val="97C1FF"/>
    <a:srgbClr val="D8D8D8"/>
    <a:srgbClr val="BEBEBE"/>
    <a:srgbClr val="171717"/>
    <a:srgbClr val="3D3D3D"/>
    <a:srgbClr val="252525"/>
    <a:srgbClr val="053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86233"/>
  </p:normalViewPr>
  <p:slideViewPr>
    <p:cSldViewPr snapToGrid="0" snapToObjects="1" showGuides="1">
      <p:cViewPr varScale="1">
        <p:scale>
          <a:sx n="130" d="100"/>
          <a:sy n="130" d="100"/>
        </p:scale>
        <p:origin x="1440" y="192"/>
      </p:cViewPr>
      <p:guideLst>
        <p:guide orient="horz" pos="1620"/>
        <p:guide pos="288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6/30/18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104926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1106294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55452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AED143-1506-434C-B47D-CBF33F177BEB}" type="slidenum">
              <a:rPr lang="en-US" smtClean="0"/>
              <a:t>6</a:t>
            </a:fld>
            <a:endParaRPr lang="en-US"/>
          </a:p>
        </p:txBody>
      </p:sp>
    </p:spTree>
    <p:extLst>
      <p:ext uri="{BB962C8B-B14F-4D97-AF65-F5344CB8AC3E}">
        <p14:creationId xmlns:p14="http://schemas.microsoft.com/office/powerpoint/2010/main" val="854326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1248342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4" y="4071327"/>
            <a:ext cx="811723" cy="756705"/>
          </a:xfrm>
          <a:prstGeom prst="rect">
            <a:avLst/>
          </a:prstGeom>
        </p:spPr>
      </p:pic>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1848091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VIsual Recognition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rgbClr val="141140"/>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3950" y="2212014"/>
            <a:ext cx="2936101" cy="365760"/>
          </a:xfrm>
          <a:prstGeom prst="rect">
            <a:avLst/>
          </a:prstGeom>
        </p:spPr>
      </p:pic>
      <p:sp>
        <p:nvSpPr>
          <p:cNvPr id="6"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rgbClr val="000000"/>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3586674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4" y="4070687"/>
            <a:ext cx="812409" cy="757345"/>
          </a:xfrm>
          <a:prstGeom prst="rect">
            <a:avLst/>
          </a:prstGeom>
        </p:spPr>
      </p:pic>
    </p:spTree>
    <p:extLst>
      <p:ext uri="{BB962C8B-B14F-4D97-AF65-F5344CB8AC3E}">
        <p14:creationId xmlns:p14="http://schemas.microsoft.com/office/powerpoint/2010/main" val="17407124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tx1"/>
                </a:solidFill>
              </a:defRPr>
            </a:lvl1pPr>
          </a:lstStyle>
          <a:p>
            <a:r>
              <a:rPr lang="en-US" dirty="0"/>
              <a:t>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26051"/>
            <a:ext cx="478763" cy="192024"/>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r="23815" b="32400"/>
          <a:stretch/>
        </p:blipFill>
        <p:spPr>
          <a:xfrm>
            <a:off x="3586482" y="549847"/>
            <a:ext cx="5553449" cy="4593653"/>
          </a:xfrm>
          <a:prstGeom prst="rect">
            <a:avLst/>
          </a:prstGeom>
        </p:spPr>
      </p:pic>
    </p:spTree>
    <p:extLst>
      <p:ext uri="{BB962C8B-B14F-4D97-AF65-F5344CB8AC3E}">
        <p14:creationId xmlns:p14="http://schemas.microsoft.com/office/powerpoint/2010/main" val="2978027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6488" y="4386453"/>
            <a:ext cx="568912" cy="530352"/>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9" y="4613682"/>
            <a:ext cx="478763" cy="192024"/>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a:t>IBM Watson / VIsual Recognition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IBM Watson / VIsual Recognition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IBM Watson / VIsual Recognition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IBM Watson / VIsual Recognition / © 2018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IBM Watson / VIsual Recognition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Watson / VIsual Recognition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3950" y="2212014"/>
            <a:ext cx="2936101" cy="365760"/>
          </a:xfrm>
          <a:prstGeom prst="rect">
            <a:avLst/>
          </a:prstGeom>
        </p:spPr>
      </p:pic>
      <p:sp>
        <p:nvSpPr>
          <p:cNvPr id="6"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rgbClr val="000000"/>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89688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23887" b="32518"/>
          <a:stretch/>
        </p:blipFill>
        <p:spPr>
          <a:xfrm>
            <a:off x="3586481" y="549847"/>
            <a:ext cx="5557520" cy="4593653"/>
          </a:xfrm>
          <a:prstGeom prst="rect">
            <a:avLst/>
          </a:prstGeom>
        </p:spPr>
      </p:pic>
      <p:pic>
        <p:nvPicPr>
          <p:cNvPr id="45" name="Picture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599" y="4726049"/>
            <a:ext cx="486170" cy="192026"/>
          </a:xfrm>
          <a:prstGeom prst="rect">
            <a:avLst/>
          </a:prstGeom>
        </p:spPr>
      </p:pic>
    </p:spTree>
    <p:extLst>
      <p:ext uri="{BB962C8B-B14F-4D97-AF65-F5344CB8AC3E}">
        <p14:creationId xmlns:p14="http://schemas.microsoft.com/office/powerpoint/2010/main" val="861737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15969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331550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1586" y="4378560"/>
            <a:ext cx="566641" cy="528235"/>
          </a:xfrm>
          <a:prstGeom prst="rect">
            <a:avLst/>
          </a:prstGeom>
        </p:spPr>
      </p:pic>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600" y="4613682"/>
            <a:ext cx="486170" cy="192026"/>
          </a:xfrm>
          <a:prstGeom prst="rect">
            <a:avLst/>
          </a:prstGeom>
        </p:spPr>
      </p:pic>
    </p:spTree>
    <p:extLst>
      <p:ext uri="{BB962C8B-B14F-4D97-AF65-F5344CB8AC3E}">
        <p14:creationId xmlns:p14="http://schemas.microsoft.com/office/powerpoint/2010/main" val="520141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1474"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chemeClr val="bg2"/>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7310882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4" y="4071327"/>
            <a:ext cx="811723" cy="756705"/>
          </a:xfrm>
          <a:prstGeom prst="rect">
            <a:avLst/>
          </a:prstGeom>
        </p:spPr>
      </p:pic>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1862360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a:t>IBM Watson / VIsual Recognition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8759" y="4388570"/>
            <a:ext cx="566641" cy="52823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23887" b="32518"/>
          <a:stretch/>
        </p:blipFill>
        <p:spPr>
          <a:xfrm>
            <a:off x="3586481" y="549847"/>
            <a:ext cx="5557520" cy="4593653"/>
          </a:xfrm>
          <a:prstGeom prst="rect">
            <a:avLst/>
          </a:prstGeom>
        </p:spPr>
      </p:pic>
      <p:pic>
        <p:nvPicPr>
          <p:cNvPr id="46" name="Picture 4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599" y="4721286"/>
            <a:ext cx="486170" cy="192026"/>
          </a:xfrm>
          <a:prstGeom prst="rect">
            <a:avLst/>
          </a:prstGeom>
        </p:spPr>
      </p:pic>
    </p:spTree>
    <p:extLst>
      <p:ext uri="{BB962C8B-B14F-4D97-AF65-F5344CB8AC3E}">
        <p14:creationId xmlns:p14="http://schemas.microsoft.com/office/powerpoint/2010/main" val="592955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8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1586" y="4378560"/>
            <a:ext cx="566641" cy="528235"/>
          </a:xfrm>
          <a:prstGeom prst="rect">
            <a:avLst/>
          </a:prstGeom>
        </p:spPr>
      </p:pic>
      <p:pic>
        <p:nvPicPr>
          <p:cNvPr id="49" name="Picture 4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600" y="4613682"/>
            <a:ext cx="486170" cy="192026"/>
          </a:xfrm>
          <a:prstGeom prst="rect">
            <a:avLst/>
          </a:prstGeom>
        </p:spPr>
      </p:pic>
    </p:spTree>
    <p:extLst>
      <p:ext uri="{BB962C8B-B14F-4D97-AF65-F5344CB8AC3E}">
        <p14:creationId xmlns:p14="http://schemas.microsoft.com/office/powerpoint/2010/main" val="12434560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de-DE"/>
              <a:t>IBM Watson / VIsual Recognition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8759" y="4388570"/>
            <a:ext cx="566641" cy="52823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de-DE"/>
              <a:t>IBM Watson / VIsual Recognition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IBM Watson / VIsual Recognition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IBM Watson / VIsual Recognition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IBM Watson / VIsual Recognition / © 2018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t>IBM Watson / VIsual Recognition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228600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VIsual Recognition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1474" y="2211396"/>
            <a:ext cx="2941052" cy="366378"/>
          </a:xfrm>
          <a:prstGeom prst="rect">
            <a:avLst/>
          </a:prstGeom>
        </p:spPr>
      </p:pic>
      <p:sp>
        <p:nvSpPr>
          <p:cNvPr id="7"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chemeClr val="bg2"/>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12127016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3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4" y="4070687"/>
            <a:ext cx="812409" cy="757345"/>
          </a:xfrm>
          <a:prstGeom prst="rect">
            <a:avLst/>
          </a:prstGeom>
        </p:spPr>
      </p:pic>
    </p:spTree>
    <p:extLst>
      <p:ext uri="{BB962C8B-B14F-4D97-AF65-F5344CB8AC3E}">
        <p14:creationId xmlns:p14="http://schemas.microsoft.com/office/powerpoint/2010/main" val="7894781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6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tx1"/>
                </a:solidFill>
              </a:defRPr>
            </a:lvl1pPr>
          </a:lstStyle>
          <a:p>
            <a:r>
              <a:rPr lang="en-US" dirty="0"/>
              <a:t>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26051"/>
            <a:ext cx="478763" cy="192024"/>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r="23815" b="32400"/>
          <a:stretch/>
        </p:blipFill>
        <p:spPr>
          <a:xfrm>
            <a:off x="3586482" y="549847"/>
            <a:ext cx="5553449" cy="4593653"/>
          </a:xfrm>
          <a:prstGeom prst="rect">
            <a:avLst/>
          </a:prstGeom>
        </p:spPr>
      </p:pic>
    </p:spTree>
    <p:extLst>
      <p:ext uri="{BB962C8B-B14F-4D97-AF65-F5344CB8AC3E}">
        <p14:creationId xmlns:p14="http://schemas.microsoft.com/office/powerpoint/2010/main" val="15182186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6488" y="4386453"/>
            <a:ext cx="568912" cy="53035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599" y="4613682"/>
            <a:ext cx="478763" cy="192024"/>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VIsual Recognition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a:t>IBM Watson / VIsual Recognition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IBM Watson / VIsual Recognition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IBM Watson / VIsual Recognition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IBM Watson / VIsual Recognition / © 2018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VIsual Recognition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IBM Watson / VIsual Recognition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theme" Target="../theme/theme2.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theme" Target="../theme/theme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8" Type="http://schemas.openxmlformats.org/officeDocument/2006/relationships/slideLayout" Target="../slideLayouts/slideLayout84.xml"/><Relationship Id="rId3"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theme" Target="../theme/theme4.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8" Type="http://schemas.openxmlformats.org/officeDocument/2006/relationships/slideLayout" Target="../slideLayouts/slideLayout121.xml"/><Relationship Id="rId3"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en-US"/>
              <a:t>IBM Watson / VIsual Recognition / © 2018 IBM Corporation</a:t>
            </a:r>
            <a:endParaRPr lang="en-US" dirty="0"/>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835" r:id="rId1"/>
    <p:sldLayoutId id="2147483829" r:id="rId2"/>
    <p:sldLayoutId id="2147483832" r:id="rId3"/>
    <p:sldLayoutId id="2147483673" r:id="rId4"/>
    <p:sldLayoutId id="2147483674" r:id="rId5"/>
    <p:sldLayoutId id="2147483819"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822" r:id="rId37"/>
    <p:sldLayoutId id="2147483707"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de-DE"/>
              <a:t>IBM Watson / VIsual Recognition / © 2018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844" r:id="rId1"/>
    <p:sldLayoutId id="2147483840" r:id="rId2"/>
    <p:sldLayoutId id="2147483841" r:id="rId3"/>
    <p:sldLayoutId id="2147483710" r:id="rId4"/>
    <p:sldLayoutId id="2147483711" r:id="rId5"/>
    <p:sldLayoutId id="2147483818"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823" r:id="rId37"/>
    <p:sldLayoutId id="2147483839"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alpha val="20000"/>
                  </a:schemeClr>
                </a:solidFill>
                <a:latin typeface="+mn-lt"/>
                <a:ea typeface="Arial" charset="0"/>
                <a:cs typeface="Arial" charset="0"/>
              </a:defRPr>
            </a:lvl1pPr>
          </a:lstStyle>
          <a:p>
            <a:r>
              <a:rPr lang="de-DE"/>
              <a:t>IBM Watson / VIsual Recognition / © 2018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845" r:id="rId1"/>
    <p:sldLayoutId id="2147483842"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alpha val="20000"/>
                  </a:schemeClr>
                </a:solidFill>
                <a:latin typeface="+mn-lt"/>
                <a:ea typeface="Arial" charset="0"/>
                <a:cs typeface="Arial" charset="0"/>
              </a:defRPr>
            </a:lvl1pPr>
          </a:lstStyle>
          <a:p>
            <a:r>
              <a:rPr lang="de-DE"/>
              <a:t>IBM Watson / VIsual Recognition / © 2018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846" r:id="rId1"/>
    <p:sldLayoutId id="2147483843" r:id="rId2"/>
    <p:sldLayoutId id="2147483782" r:id="rId3"/>
    <p:sldLayoutId id="2147483783" r:id="rId4"/>
    <p:sldLayoutId id="2147483817"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25" r:id="rId36"/>
    <p:sldLayoutId id="2147483816"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image" Target="../media/image23.emf"/><Relationship Id="rId1" Type="http://schemas.openxmlformats.org/officeDocument/2006/relationships/slideLayout" Target="../slideLayouts/slideLayout9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watson-developer-cloud/" TargetMode="External"/><Relationship Id="rId2" Type="http://schemas.openxmlformats.org/officeDocument/2006/relationships/hyperlink" Target="https://www.ibm.com/watson/developercloud/visual-recognition/api/v3/curl.html?curl" TargetMode="External"/><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2" Type="http://schemas.openxmlformats.org/officeDocument/2006/relationships/hyperlink" Target="https://console.bluemix.net/docs/services/visual-recognition/migrate.html#migrating" TargetMode="External"/><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90.xml"/><Relationship Id="rId5" Type="http://schemas.openxmlformats.org/officeDocument/2006/relationships/image" Target="../media/image16.jpe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9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30AD"/>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de-DE"/>
              <a:t>IBM Watson / VIsual Recognition / © 2018 IBM Corporation</a:t>
            </a:r>
            <a:endParaRPr lang="en-US" dirty="0"/>
          </a:p>
        </p:txBody>
      </p:sp>
      <p:sp>
        <p:nvSpPr>
          <p:cNvPr id="2" name="Title 1"/>
          <p:cNvSpPr>
            <a:spLocks noGrp="1"/>
          </p:cNvSpPr>
          <p:nvPr>
            <p:ph type="title"/>
          </p:nvPr>
        </p:nvSpPr>
        <p:spPr/>
        <p:txBody>
          <a:bodyPr/>
          <a:lstStyle/>
          <a:p>
            <a:r>
              <a:rPr lang="en-US" dirty="0"/>
              <a:t>IBM Watson</a:t>
            </a:r>
            <a:br>
              <a:rPr lang="en-US" dirty="0"/>
            </a:br>
            <a:r>
              <a:rPr lang="en-US" b="1" dirty="0"/>
              <a:t>Visual Recognition</a:t>
            </a:r>
            <a:br>
              <a:rPr lang="en-US" dirty="0"/>
            </a:br>
            <a:r>
              <a:rPr lang="en-US" sz="1600" dirty="0"/>
              <a:t>—</a:t>
            </a:r>
            <a:br>
              <a:rPr lang="en-US" sz="1600" dirty="0"/>
            </a:br>
            <a:endParaRPr lang="en-US" sz="1600" dirty="0"/>
          </a:p>
        </p:txBody>
      </p:sp>
    </p:spTree>
    <p:extLst>
      <p:ext uri="{BB962C8B-B14F-4D97-AF65-F5344CB8AC3E}">
        <p14:creationId xmlns:p14="http://schemas.microsoft.com/office/powerpoint/2010/main" val="360999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979894" cy="640080"/>
          </a:xfrm>
        </p:spPr>
        <p:txBody>
          <a:bodyPr/>
          <a:lstStyle/>
          <a:p>
            <a:r>
              <a:rPr lang="en-US" dirty="0"/>
              <a:t>Watson Visual Recognition provides</a:t>
            </a:r>
          </a:p>
        </p:txBody>
      </p:sp>
      <p:sp>
        <p:nvSpPr>
          <p:cNvPr id="7" name="Footer Placeholder 6"/>
          <p:cNvSpPr>
            <a:spLocks noGrp="1"/>
          </p:cNvSpPr>
          <p:nvPr>
            <p:ph type="ftr" sz="quarter" idx="11"/>
          </p:nvPr>
        </p:nvSpPr>
        <p:spPr/>
        <p:txBody>
          <a:bodyPr/>
          <a:lstStyle/>
          <a:p>
            <a:r>
              <a:rPr lang="de-DE"/>
              <a:t>IBM Watson / VIsual Recognition / © 2018 IBM Corporation</a:t>
            </a:r>
            <a:endParaRPr lang="en-US" dirty="0"/>
          </a:p>
        </p:txBody>
      </p:sp>
      <p:sp>
        <p:nvSpPr>
          <p:cNvPr id="5" name="Text Placeholder 4"/>
          <p:cNvSpPr>
            <a:spLocks noGrp="1"/>
          </p:cNvSpPr>
          <p:nvPr>
            <p:ph type="body" sz="quarter" idx="13"/>
          </p:nvPr>
        </p:nvSpPr>
        <p:spPr/>
        <p:txBody>
          <a:bodyPr/>
          <a:lstStyle/>
          <a:p>
            <a:r>
              <a:rPr lang="en-US" dirty="0"/>
              <a:t>What is Watson Visual Recognition?</a:t>
            </a:r>
          </a:p>
        </p:txBody>
      </p:sp>
      <p:sp>
        <p:nvSpPr>
          <p:cNvPr id="54" name="TextBox 53"/>
          <p:cNvSpPr txBox="1"/>
          <p:nvPr/>
        </p:nvSpPr>
        <p:spPr>
          <a:xfrm>
            <a:off x="1938745" y="1023514"/>
            <a:ext cx="1075910" cy="615553"/>
          </a:xfrm>
          <a:prstGeom prst="rect">
            <a:avLst/>
          </a:prstGeom>
          <a:noFill/>
          <a:ln w="12700" cap="flat">
            <a:noFill/>
            <a:miter lim="400000"/>
          </a:ln>
          <a:effectLst/>
        </p:spPr>
        <p:txBody>
          <a:bodyPr rot="0" spcFirstLastPara="1" vertOverflow="overflow" horzOverflow="overflow" vert="horz" wrap="square" lIns="0" tIns="0" rIns="0" bIns="0" numCol="1" spcCol="38100" rtlCol="0" anchor="ctr" anchorCtr="0">
            <a:spAutoFit/>
          </a:bodyPr>
          <a:lstStyle/>
          <a:p>
            <a:pPr marL="0" marR="0" lvl="0" indent="0" defTabSz="121920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Tooling and</a:t>
            </a:r>
            <a:r>
              <a:rPr kumimoji="0" lang="en-US" sz="2000" b="1" i="0" u="none" strike="noStrike" kern="0" cap="none" spc="0" normalizeH="0" noProof="0" dirty="0">
                <a:ln>
                  <a:noFill/>
                </a:ln>
                <a:solidFill>
                  <a:schemeClr val="bg1"/>
                </a:solidFill>
                <a:effectLst/>
                <a:uLnTx/>
                <a:uFillTx/>
                <a:latin typeface="IBM Plex Sans" charset="0"/>
                <a:ea typeface="IBM Plex Sans" charset="0"/>
                <a:cs typeface="IBM Plex Sans" charset="0"/>
                <a:sym typeface="Calibri"/>
              </a:rPr>
              <a:t> API</a:t>
            </a:r>
            <a:endParaRPr kumimoji="0" lang="en-US" sz="20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Arial"/>
            </a:endParaRPr>
          </a:p>
        </p:txBody>
      </p:sp>
      <p:sp>
        <p:nvSpPr>
          <p:cNvPr id="55" name="TextBox 54"/>
          <p:cNvSpPr txBox="1"/>
          <p:nvPr/>
        </p:nvSpPr>
        <p:spPr>
          <a:xfrm>
            <a:off x="836022" y="1853780"/>
            <a:ext cx="2258463" cy="1131079"/>
          </a:xfrm>
          <a:prstGeom prst="rect">
            <a:avLst/>
          </a:prstGeom>
          <a:noFill/>
          <a:ln w="12700" cap="flat">
            <a:noFill/>
            <a:miter lim="400000"/>
          </a:ln>
          <a:effectLst/>
        </p:spPr>
        <p:txBody>
          <a:bodyPr rot="0" spcFirstLastPara="1" vertOverflow="overflow" horzOverflow="overflow" vert="horz" wrap="square" lIns="0" tIns="0" rIns="0" bIns="0" numCol="1" spcCol="38100" rtlCol="0" anchor="t" anchorCtr="0">
            <a:spAutoFit/>
          </a:bodyPr>
          <a:lstStyle/>
          <a:p>
            <a:pPr defTabSz="1219200" hangingPunct="0">
              <a:defRPr/>
            </a:pPr>
            <a:r>
              <a:rPr lang="en-US" sz="1050" kern="0" dirty="0">
                <a:solidFill>
                  <a:schemeClr val="bg1"/>
                </a:solidFill>
                <a:latin typeface="IBM Plex Sans" charset="0"/>
                <a:ea typeface="IBM Plex Sans" charset="0"/>
                <a:cs typeface="IBM Plex Sans" charset="0"/>
                <a:sym typeface="Arial"/>
              </a:rPr>
              <a:t>We provide an API to make building apps easy in your preferred language.</a:t>
            </a:r>
          </a:p>
          <a:p>
            <a:pPr lvl="0" defTabSz="1219200" hangingPunct="0">
              <a:defRPr/>
            </a:pPr>
            <a:endParaRPr lang="en-US" sz="1050" kern="0" dirty="0">
              <a:solidFill>
                <a:schemeClr val="bg1"/>
              </a:solidFill>
              <a:latin typeface="IBM Plex Sans" charset="0"/>
              <a:ea typeface="IBM Plex Sans" charset="0"/>
              <a:cs typeface="IBM Plex Sans" charset="0"/>
              <a:sym typeface="Calibri"/>
            </a:endParaRPr>
          </a:p>
          <a:p>
            <a:pPr lvl="0" defTabSz="1219200" hangingPunct="0">
              <a:defRPr/>
            </a:pPr>
            <a:r>
              <a:rPr kumimoji="0" lang="en-US" sz="105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Not a developer? No problem! Use our Watson Studio tooling </a:t>
            </a:r>
            <a:r>
              <a:rPr lang="en-US" sz="1050" kern="0" dirty="0">
                <a:solidFill>
                  <a:schemeClr val="bg1"/>
                </a:solidFill>
                <a:latin typeface="IBM Plex Sans" charset="0"/>
                <a:ea typeface="IBM Plex Sans" charset="0"/>
                <a:cs typeface="IBM Plex Sans" charset="0"/>
                <a:sym typeface="Calibri"/>
              </a:rPr>
              <a:t>to create, evaluate, and manage your custom models and test our prebuilt one</a:t>
            </a:r>
            <a:r>
              <a:rPr kumimoji="0" lang="en-US" sz="1050" b="0" i="0" u="none" strike="noStrike" kern="0" cap="none" spc="0" normalizeH="0" noProof="0" dirty="0">
                <a:ln>
                  <a:noFill/>
                </a:ln>
                <a:solidFill>
                  <a:schemeClr val="bg1"/>
                </a:solidFill>
                <a:effectLst/>
                <a:uLnTx/>
                <a:uFillTx/>
                <a:latin typeface="IBM Plex Sans" charset="0"/>
                <a:ea typeface="IBM Plex Sans" charset="0"/>
                <a:cs typeface="IBM Plex Sans" charset="0"/>
                <a:sym typeface="Calibri"/>
              </a:rPr>
              <a:t>.</a:t>
            </a:r>
          </a:p>
        </p:txBody>
      </p:sp>
      <p:sp>
        <p:nvSpPr>
          <p:cNvPr id="56" name="Oval 55"/>
          <p:cNvSpPr/>
          <p:nvPr/>
        </p:nvSpPr>
        <p:spPr>
          <a:xfrm>
            <a:off x="838945" y="936316"/>
            <a:ext cx="868806" cy="889885"/>
          </a:xfrm>
          <a:prstGeom prst="ellipse">
            <a:avLst/>
          </a:prstGeom>
          <a:solidFill>
            <a:schemeClr val="bg1"/>
          </a:solidFill>
          <a:ln w="635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defTabSz="121920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AEAEAE"/>
              </a:solidFill>
              <a:effectLst/>
              <a:uLnTx/>
              <a:uFillTx/>
              <a:ea typeface="+mj-ea"/>
              <a:cs typeface="+mj-cs"/>
              <a:sym typeface="Calibri"/>
            </a:endParaRPr>
          </a:p>
        </p:txBody>
      </p:sp>
      <p:grpSp>
        <p:nvGrpSpPr>
          <p:cNvPr id="58" name="Group 57"/>
          <p:cNvGrpSpPr/>
          <p:nvPr/>
        </p:nvGrpSpPr>
        <p:grpSpPr>
          <a:xfrm>
            <a:off x="6231846" y="915086"/>
            <a:ext cx="865277" cy="862716"/>
            <a:chOff x="3870326" y="5040665"/>
            <a:chExt cx="1721618" cy="1721618"/>
          </a:xfrm>
          <a:solidFill>
            <a:schemeClr val="bg1"/>
          </a:solidFill>
        </p:grpSpPr>
        <p:sp>
          <p:nvSpPr>
            <p:cNvPr id="59" name="Oval 58"/>
            <p:cNvSpPr/>
            <p:nvPr/>
          </p:nvSpPr>
          <p:spPr>
            <a:xfrm>
              <a:off x="3870326" y="5040665"/>
              <a:ext cx="1721618" cy="1721618"/>
            </a:xfrm>
            <a:prstGeom prst="ellipse">
              <a:avLst/>
            </a:prstGeom>
            <a:grpFill/>
            <a:ln w="635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defTabSz="121920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AEAEAE"/>
                </a:solidFill>
                <a:effectLst/>
                <a:uLnTx/>
                <a:uFillTx/>
                <a:ea typeface="+mj-ea"/>
                <a:cs typeface="+mj-cs"/>
                <a:sym typeface="Calibri"/>
              </a:endParaRPr>
            </a:p>
          </p:txBody>
        </p: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474" y="5453813"/>
              <a:ext cx="895323" cy="895323"/>
            </a:xfrm>
            <a:prstGeom prst="rect">
              <a:avLst/>
            </a:prstGeom>
            <a:grpFill/>
          </p:spPr>
        </p:pic>
      </p:grpSp>
      <p:sp>
        <p:nvSpPr>
          <p:cNvPr id="61" name="TextBox 60"/>
          <p:cNvSpPr txBox="1"/>
          <p:nvPr/>
        </p:nvSpPr>
        <p:spPr>
          <a:xfrm>
            <a:off x="7408396" y="930946"/>
            <a:ext cx="1259712" cy="830997"/>
          </a:xfrm>
          <a:prstGeom prst="rect">
            <a:avLst/>
          </a:prstGeom>
          <a:noFill/>
          <a:ln w="12700" cap="flat">
            <a:noFill/>
            <a:miter lim="400000"/>
          </a:ln>
          <a:effectLst/>
        </p:spPr>
        <p:txBody>
          <a:bodyPr rot="0" spcFirstLastPara="1" vertOverflow="overflow" horzOverflow="overflow" vert="horz" wrap="square" lIns="0" tIns="0" rIns="0" bIns="0" numCol="1" spcCol="38100" rtlCol="0" anchor="ctr" anchorCtr="0">
            <a:spAutoFit/>
          </a:bodyPr>
          <a:lstStyle/>
          <a:p>
            <a:pPr marL="0" marR="0" lvl="0" indent="0" defTabSz="121920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Privacy </a:t>
            </a:r>
          </a:p>
          <a:p>
            <a:pPr marL="0" marR="0" lvl="0" indent="0" defTabSz="1219200" eaLnBrk="1" fontAlgn="auto" latinLnBrk="0" hangingPunct="0">
              <a:lnSpc>
                <a:spcPct val="100000"/>
              </a:lnSpc>
              <a:spcBef>
                <a:spcPts val="0"/>
              </a:spcBef>
              <a:spcAft>
                <a:spcPts val="0"/>
              </a:spcAft>
              <a:buClrTx/>
              <a:buSzTx/>
              <a:buFontTx/>
              <a:buNone/>
              <a:tabLst/>
              <a:defRPr/>
            </a:pPr>
            <a:r>
              <a:rPr lang="en-US" sz="1800" b="1" kern="0" dirty="0">
                <a:solidFill>
                  <a:schemeClr val="bg1"/>
                </a:solidFill>
                <a:latin typeface="IBM Plex Sans" charset="0"/>
                <a:ea typeface="IBM Plex Sans" charset="0"/>
                <a:cs typeface="IBM Plex Sans" charset="0"/>
                <a:sym typeface="Calibri"/>
              </a:rPr>
              <a:t>a</a:t>
            </a:r>
            <a:r>
              <a:rPr kumimoji="0" lang="en-US" sz="1800" b="1" i="0" u="none" strike="noStrike" kern="0" cap="none" spc="0" normalizeH="0" baseline="0" noProof="0" dirty="0" err="1">
                <a:ln>
                  <a:noFill/>
                </a:ln>
                <a:solidFill>
                  <a:schemeClr val="bg1"/>
                </a:solidFill>
                <a:effectLst/>
                <a:uLnTx/>
                <a:uFillTx/>
                <a:latin typeface="IBM Plex Sans" charset="0"/>
                <a:ea typeface="IBM Plex Sans" charset="0"/>
                <a:cs typeface="IBM Plex Sans" charset="0"/>
                <a:sym typeface="Calibri"/>
              </a:rPr>
              <a:t>nd</a:t>
            </a:r>
            <a:r>
              <a:rPr lang="en-US" sz="1800" b="1" kern="0" dirty="0">
                <a:solidFill>
                  <a:schemeClr val="bg1"/>
                </a:solidFill>
                <a:latin typeface="IBM Plex Sans" charset="0"/>
                <a:ea typeface="IBM Plex Sans" charset="0"/>
                <a:cs typeface="IBM Plex Sans" charset="0"/>
                <a:sym typeface="Calibri"/>
              </a:rPr>
              <a:t> </a:t>
            </a:r>
            <a:r>
              <a:rPr kumimoji="0" lang="en-US" sz="18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Security</a:t>
            </a:r>
            <a:endParaRPr kumimoji="0" lang="en-US" sz="18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Arial"/>
            </a:endParaRPr>
          </a:p>
        </p:txBody>
      </p:sp>
      <p:sp>
        <p:nvSpPr>
          <p:cNvPr id="62" name="TextBox 61"/>
          <p:cNvSpPr txBox="1"/>
          <p:nvPr/>
        </p:nvSpPr>
        <p:spPr>
          <a:xfrm>
            <a:off x="6231846" y="1873330"/>
            <a:ext cx="2221996" cy="646331"/>
          </a:xfrm>
          <a:prstGeom prst="rect">
            <a:avLst/>
          </a:prstGeom>
          <a:noFill/>
          <a:ln w="12700" cap="flat">
            <a:noFill/>
            <a:miter lim="400000"/>
          </a:ln>
          <a:effectLst/>
        </p:spPr>
        <p:txBody>
          <a:bodyPr rot="0" spcFirstLastPara="1" vertOverflow="overflow" horzOverflow="overflow" vert="horz" wrap="square" lIns="0" tIns="0" rIns="0" bIns="0" numCol="1" spcCol="38100" rtlCol="0" anchor="t" anchorCtr="0">
            <a:spAutoFit/>
          </a:bodyPr>
          <a:lstStyle/>
          <a:p>
            <a:pPr marL="0" marR="0" lvl="0" indent="0" defTabSz="121920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ensures</a:t>
            </a:r>
            <a:r>
              <a:rPr kumimoji="0" lang="en-US" sz="1050" b="0" i="0" u="none" strike="noStrike" kern="0" cap="none" spc="0" normalizeH="0" noProof="0" dirty="0">
                <a:ln>
                  <a:noFill/>
                </a:ln>
                <a:solidFill>
                  <a:schemeClr val="bg1"/>
                </a:solidFill>
                <a:effectLst/>
                <a:uLnTx/>
                <a:uFillTx/>
                <a:latin typeface="IBM Plex Sans" charset="0"/>
                <a:ea typeface="IBM Plex Sans" charset="0"/>
                <a:cs typeface="IBM Plex Sans" charset="0"/>
                <a:sym typeface="Calibri"/>
              </a:rPr>
              <a:t> that images and data passed through our services remain secure. Your data is never used to train IBM models.</a:t>
            </a:r>
            <a:endParaRPr kumimoji="0" lang="en-US" sz="105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Arial"/>
            </a:endParaRPr>
          </a:p>
        </p:txBody>
      </p:sp>
      <p:grpSp>
        <p:nvGrpSpPr>
          <p:cNvPr id="64" name="Group 63"/>
          <p:cNvGrpSpPr/>
          <p:nvPr/>
        </p:nvGrpSpPr>
        <p:grpSpPr>
          <a:xfrm>
            <a:off x="3503124" y="956527"/>
            <a:ext cx="896490" cy="849461"/>
            <a:chOff x="1105261" y="7733016"/>
            <a:chExt cx="1721618" cy="1721618"/>
          </a:xfrm>
          <a:solidFill>
            <a:schemeClr val="bg1"/>
          </a:solidFill>
        </p:grpSpPr>
        <p:sp>
          <p:nvSpPr>
            <p:cNvPr id="65" name="Oval 64"/>
            <p:cNvSpPr/>
            <p:nvPr/>
          </p:nvSpPr>
          <p:spPr>
            <a:xfrm>
              <a:off x="1105261" y="7733016"/>
              <a:ext cx="1721618" cy="1721618"/>
            </a:xfrm>
            <a:prstGeom prst="ellipse">
              <a:avLst/>
            </a:prstGeom>
            <a:grpFill/>
            <a:ln w="635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defTabSz="1219200" eaLnBrk="1" fontAlgn="auto" latinLnBrk="0" hangingPunct="0">
                <a:lnSpc>
                  <a:spcPct val="100000"/>
                </a:lnSpc>
                <a:spcBef>
                  <a:spcPts val="0"/>
                </a:spcBef>
                <a:spcAft>
                  <a:spcPts val="0"/>
                </a:spcAft>
                <a:buClrTx/>
                <a:buSzTx/>
                <a:buFontTx/>
                <a:buNone/>
                <a:tabLst/>
                <a:defRPr/>
              </a:pPr>
              <a:endParaRPr kumimoji="0" lang="en-US" sz="4800" b="0" i="0" u="none" strike="noStrike" kern="0" cap="none" spc="0" normalizeH="0" baseline="0" noProof="0">
                <a:ln>
                  <a:noFill/>
                </a:ln>
                <a:solidFill>
                  <a:srgbClr val="AEAEAE"/>
                </a:solidFill>
                <a:effectLst/>
                <a:uLnTx/>
                <a:uFillTx/>
                <a:ea typeface="+mj-ea"/>
                <a:cs typeface="+mj-cs"/>
                <a:sym typeface="Calibri"/>
              </a:endParaRPr>
            </a:p>
          </p:txBody>
        </p:sp>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225" y="8146164"/>
              <a:ext cx="786799" cy="895323"/>
            </a:xfrm>
            <a:prstGeom prst="rect">
              <a:avLst/>
            </a:prstGeom>
            <a:grpFill/>
          </p:spPr>
        </p:pic>
      </p:grpSp>
      <p:sp>
        <p:nvSpPr>
          <p:cNvPr id="67" name="TextBox 66"/>
          <p:cNvSpPr txBox="1"/>
          <p:nvPr/>
        </p:nvSpPr>
        <p:spPr>
          <a:xfrm>
            <a:off x="4630796" y="930946"/>
            <a:ext cx="1393403" cy="846856"/>
          </a:xfrm>
          <a:prstGeom prst="rect">
            <a:avLst/>
          </a:prstGeom>
          <a:noFill/>
          <a:ln w="12700" cap="flat">
            <a:noFill/>
            <a:miter lim="400000"/>
          </a:ln>
          <a:effectLst/>
        </p:spPr>
        <p:txBody>
          <a:bodyPr rot="0" spcFirstLastPara="1" vertOverflow="overflow" horzOverflow="overflow" vert="horz" wrap="square" lIns="0" tIns="0" rIns="0" bIns="0" numCol="1" spcCol="38100" rtlCol="0" anchor="ctr" anchorCtr="0">
            <a:spAutoFit/>
          </a:bodyPr>
          <a:lstStyle/>
          <a:p>
            <a:pPr marL="0" marR="0" lvl="0" indent="0" defTabSz="121920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Accessibility and flexibility</a:t>
            </a:r>
            <a:endParaRPr kumimoji="0" lang="en-US" sz="18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Arial"/>
            </a:endParaRPr>
          </a:p>
        </p:txBody>
      </p:sp>
      <p:sp>
        <p:nvSpPr>
          <p:cNvPr id="68" name="TextBox 67"/>
          <p:cNvSpPr txBox="1"/>
          <p:nvPr/>
        </p:nvSpPr>
        <p:spPr>
          <a:xfrm>
            <a:off x="3528788" y="1856241"/>
            <a:ext cx="2268756" cy="1454244"/>
          </a:xfrm>
          <a:prstGeom prst="rect">
            <a:avLst/>
          </a:prstGeom>
          <a:noFill/>
          <a:ln w="12700" cap="flat">
            <a:noFill/>
            <a:miter lim="400000"/>
          </a:ln>
          <a:effectLst/>
        </p:spPr>
        <p:txBody>
          <a:bodyPr rot="0" spcFirstLastPara="1" vertOverflow="overflow" horzOverflow="overflow" vert="horz" wrap="square" lIns="0" tIns="0" rIns="0" bIns="0" numCol="1" spcCol="38100" rtlCol="0" anchor="t" anchorCtr="0">
            <a:spAutoFit/>
          </a:bodyPr>
          <a:lstStyle/>
          <a:p>
            <a:pPr marL="0" marR="0" lvl="0" indent="0" defTabSz="121920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Whether you’re</a:t>
            </a:r>
            <a:r>
              <a:rPr kumimoji="0" lang="en-US" sz="1050" b="0" i="0" u="none" strike="noStrike" kern="0" cap="none" spc="0" normalizeH="0" noProof="0" dirty="0">
                <a:ln>
                  <a:noFill/>
                </a:ln>
                <a:solidFill>
                  <a:schemeClr val="bg1"/>
                </a:solidFill>
                <a:effectLst/>
                <a:uLnTx/>
                <a:uFillTx/>
                <a:latin typeface="IBM Plex Sans" charset="0"/>
                <a:ea typeface="IBM Plex Sans" charset="0"/>
                <a:cs typeface="IBM Plex Sans" charset="0"/>
                <a:sym typeface="Calibri"/>
              </a:rPr>
              <a:t> looking to get started right away with IBM’s models or custom train your own, we offer options for every user.</a:t>
            </a:r>
          </a:p>
          <a:p>
            <a:pPr marL="0" marR="0" lvl="0" indent="0" defTabSz="1219200" eaLnBrk="1" fontAlgn="auto" latinLnBrk="0" hangingPunct="0">
              <a:lnSpc>
                <a:spcPct val="100000"/>
              </a:lnSpc>
              <a:spcBef>
                <a:spcPts val="0"/>
              </a:spcBef>
              <a:spcAft>
                <a:spcPts val="0"/>
              </a:spcAft>
              <a:buClrTx/>
              <a:buSzTx/>
              <a:buFontTx/>
              <a:buNone/>
              <a:tabLst/>
              <a:defRPr/>
            </a:pPr>
            <a:endParaRPr lang="en-US" sz="1050" kern="0" baseline="0" dirty="0">
              <a:solidFill>
                <a:schemeClr val="bg1"/>
              </a:solidFill>
              <a:latin typeface="IBM Plex Sans" charset="0"/>
              <a:ea typeface="IBM Plex Sans" charset="0"/>
              <a:cs typeface="IBM Plex Sans" charset="0"/>
              <a:sym typeface="Calibri"/>
            </a:endParaRPr>
          </a:p>
          <a:p>
            <a:pPr defTabSz="1219200" hangingPunct="0">
              <a:defRPr/>
            </a:pPr>
            <a:r>
              <a:rPr lang="en-US" sz="1050" dirty="0">
                <a:solidFill>
                  <a:schemeClr val="bg1"/>
                </a:solidFill>
                <a:latin typeface="IBM Plex Sans" charset="0"/>
                <a:ea typeface="IBM Plex Sans" charset="0"/>
                <a:cs typeface="IBM Plex Sans" charset="0"/>
              </a:rPr>
              <a:t>You can even build apps that leverage Watson models on iOS devices with </a:t>
            </a:r>
            <a:r>
              <a:rPr lang="en-US" sz="1050" b="1" dirty="0">
                <a:solidFill>
                  <a:schemeClr val="bg1"/>
                </a:solidFill>
                <a:latin typeface="IBM Plex Sans" charset="0"/>
                <a:ea typeface="IBM Plex Sans" charset="0"/>
                <a:cs typeface="IBM Plex Sans" charset="0"/>
              </a:rPr>
              <a:t>Core ML</a:t>
            </a:r>
            <a:r>
              <a:rPr lang="en-US" sz="1050" dirty="0">
                <a:solidFill>
                  <a:schemeClr val="bg1"/>
                </a:solidFill>
                <a:latin typeface="IBM Plex Sans" charset="0"/>
                <a:ea typeface="IBM Plex Sans" charset="0"/>
                <a:cs typeface="IBM Plex Sans" charset="0"/>
              </a:rPr>
              <a:t>, even when offline. </a:t>
            </a:r>
          </a:p>
          <a:p>
            <a:pPr marL="0" marR="0" lvl="0" indent="0" defTabSz="121920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Arial"/>
            </a:endParaRPr>
          </a:p>
        </p:txBody>
      </p:sp>
      <p:pic>
        <p:nvPicPr>
          <p:cNvPr id="69" name="Picture 68"/>
          <p:cNvPicPr>
            <a:picLocks noChangeAspect="1"/>
          </p:cNvPicPr>
          <p:nvPr/>
        </p:nvPicPr>
        <p:blipFill>
          <a:blip r:embed="rId4"/>
          <a:stretch>
            <a:fillRect/>
          </a:stretch>
        </p:blipFill>
        <p:spPr>
          <a:xfrm>
            <a:off x="836022" y="3521697"/>
            <a:ext cx="2296809" cy="1164625"/>
          </a:xfrm>
          <a:prstGeom prst="rect">
            <a:avLst/>
          </a:prstGeom>
        </p:spPr>
      </p:pic>
      <p:pic>
        <p:nvPicPr>
          <p:cNvPr id="70" name="Picture 69" descr="Screen Shot 2018-04-11 at 12.58.15 PM.png"/>
          <p:cNvPicPr>
            <a:picLocks noChangeAspect="1"/>
          </p:cNvPicPr>
          <p:nvPr/>
        </p:nvPicPr>
        <p:blipFill rotWithShape="1">
          <a:blip r:embed="rId5">
            <a:extLst>
              <a:ext uri="{28A0092B-C50C-407E-A947-70E740481C1C}">
                <a14:useLocalDpi xmlns:a14="http://schemas.microsoft.com/office/drawing/2010/main" val="0"/>
              </a:ext>
            </a:extLst>
          </a:blip>
          <a:srcRect l="11037" t="6355" r="11661" b="4196"/>
          <a:stretch/>
        </p:blipFill>
        <p:spPr>
          <a:xfrm>
            <a:off x="4452173" y="3424777"/>
            <a:ext cx="756321" cy="1348300"/>
          </a:xfrm>
          <a:prstGeom prst="rect">
            <a:avLst/>
          </a:prstGeom>
        </p:spPr>
      </p:pic>
      <p:pic>
        <p:nvPicPr>
          <p:cNvPr id="71" name="Picture 70"/>
          <p:cNvPicPr>
            <a:picLocks noChangeAspect="1"/>
          </p:cNvPicPr>
          <p:nvPr/>
        </p:nvPicPr>
        <p:blipFill>
          <a:blip r:embed="rId6"/>
          <a:stretch>
            <a:fillRect/>
          </a:stretch>
        </p:blipFill>
        <p:spPr>
          <a:xfrm>
            <a:off x="6919829" y="3314190"/>
            <a:ext cx="1401333" cy="1480761"/>
          </a:xfrm>
          <a:prstGeom prst="rect">
            <a:avLst/>
          </a:prstGeom>
        </p:spPr>
      </p:pic>
      <p:pic>
        <p:nvPicPr>
          <p:cNvPr id="72" name="Picture 71" descr="visual_recognition-256p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0157" y="1104653"/>
            <a:ext cx="436630" cy="436630"/>
          </a:xfrm>
          <a:prstGeom prst="rect">
            <a:avLst/>
          </a:prstGeom>
        </p:spPr>
      </p:pic>
    </p:spTree>
    <p:extLst>
      <p:ext uri="{BB962C8B-B14F-4D97-AF65-F5344CB8AC3E}">
        <p14:creationId xmlns:p14="http://schemas.microsoft.com/office/powerpoint/2010/main" val="137457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de-DE"/>
              <a:t>IBM Watson / VIsual Recognition / © 2018 IBM Corporation</a:t>
            </a:r>
            <a:endParaRPr lang="en-US"/>
          </a:p>
        </p:txBody>
      </p:sp>
      <p:sp>
        <p:nvSpPr>
          <p:cNvPr id="6" name="Title 1"/>
          <p:cNvSpPr>
            <a:spLocks noGrp="1"/>
          </p:cNvSpPr>
          <p:nvPr>
            <p:ph type="title"/>
          </p:nvPr>
        </p:nvSpPr>
        <p:spPr>
          <a:xfrm>
            <a:off x="228600" y="411480"/>
            <a:ext cx="5230906" cy="640080"/>
          </a:xfrm>
        </p:spPr>
        <p:txBody>
          <a:bodyPr/>
          <a:lstStyle/>
          <a:p>
            <a:r>
              <a:rPr lang="en-US" dirty="0"/>
              <a:t>Watson Visual Recognition is used for</a:t>
            </a:r>
          </a:p>
        </p:txBody>
      </p:sp>
      <p:sp>
        <p:nvSpPr>
          <p:cNvPr id="8" name="Text Placeholder 4"/>
          <p:cNvSpPr txBox="1">
            <a:spLocks/>
          </p:cNvSpPr>
          <p:nvPr/>
        </p:nvSpPr>
        <p:spPr>
          <a:xfrm>
            <a:off x="117600" y="157228"/>
            <a:ext cx="4114800" cy="300037"/>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How is Watson Visual Recognition used?</a:t>
            </a:r>
          </a:p>
        </p:txBody>
      </p:sp>
      <p:sp>
        <p:nvSpPr>
          <p:cNvPr id="9" name="Rectangle 8"/>
          <p:cNvSpPr/>
          <p:nvPr/>
        </p:nvSpPr>
        <p:spPr>
          <a:xfrm>
            <a:off x="481349" y="915902"/>
            <a:ext cx="2318939" cy="3939540"/>
          </a:xfrm>
          <a:prstGeom prst="rect">
            <a:avLst/>
          </a:prstGeom>
        </p:spPr>
        <p:txBody>
          <a:bodyPr wrap="square">
            <a:spAutoFit/>
          </a:bodyPr>
          <a:lstStyle/>
          <a:p>
            <a:pPr>
              <a:spcAft>
                <a:spcPts val="1200"/>
              </a:spcAft>
            </a:pPr>
            <a:r>
              <a:rPr lang="en-US" sz="2000" b="1" dirty="0">
                <a:solidFill>
                  <a:schemeClr val="bg1"/>
                </a:solidFill>
                <a:latin typeface="IBM Plex Sans" charset="0"/>
                <a:ea typeface="IBM Plex Sans" charset="0"/>
                <a:cs typeface="IBM Plex Sans" charset="0"/>
              </a:rPr>
              <a:t>Visual Inspections</a:t>
            </a:r>
          </a:p>
          <a:p>
            <a:r>
              <a:rPr lang="en-US" sz="2000" dirty="0">
                <a:solidFill>
                  <a:srgbClr val="666666"/>
                </a:solidFill>
                <a:latin typeface="IBM Plex Sans" charset="0"/>
                <a:ea typeface="IBM Plex Sans" charset="0"/>
                <a:cs typeface="IBM Plex Sans" charset="0"/>
              </a:rPr>
              <a:t>An Insurance company builds an image recognition solution to automate visual inspections for damage, defects, and quality assurance.</a:t>
            </a:r>
          </a:p>
        </p:txBody>
      </p:sp>
      <p:sp>
        <p:nvSpPr>
          <p:cNvPr id="11" name="Rectangle 10"/>
          <p:cNvSpPr/>
          <p:nvPr/>
        </p:nvSpPr>
        <p:spPr>
          <a:xfrm>
            <a:off x="3251567" y="927236"/>
            <a:ext cx="2318939" cy="3323987"/>
          </a:xfrm>
          <a:prstGeom prst="rect">
            <a:avLst/>
          </a:prstGeom>
        </p:spPr>
        <p:txBody>
          <a:bodyPr wrap="square">
            <a:spAutoFit/>
          </a:bodyPr>
          <a:lstStyle/>
          <a:p>
            <a:pPr>
              <a:spcAft>
                <a:spcPts val="1200"/>
              </a:spcAft>
            </a:pPr>
            <a:r>
              <a:rPr lang="en-US" sz="2000" b="1" dirty="0">
                <a:solidFill>
                  <a:schemeClr val="bg1"/>
                </a:solidFill>
                <a:latin typeface="IBM Plex Sans" charset="0"/>
                <a:ea typeface="IBM Plex Sans" charset="0"/>
                <a:cs typeface="IBM Plex Sans" charset="0"/>
              </a:rPr>
              <a:t>Social Media Listening</a:t>
            </a:r>
          </a:p>
          <a:p>
            <a:r>
              <a:rPr lang="en-US" sz="2000" dirty="0">
                <a:solidFill>
                  <a:srgbClr val="666666"/>
                </a:solidFill>
                <a:latin typeface="IBM Plex Sans" charset="0"/>
                <a:ea typeface="IBM Plex Sans" charset="0"/>
                <a:cs typeface="IBM Plex Sans" charset="0"/>
              </a:rPr>
              <a:t>An Advertising agency analyzes visual content in social media posts to understand content, sentiment, and trends.</a:t>
            </a:r>
          </a:p>
        </p:txBody>
      </p:sp>
      <p:sp>
        <p:nvSpPr>
          <p:cNvPr id="13" name="Rectangle 12"/>
          <p:cNvSpPr/>
          <p:nvPr/>
        </p:nvSpPr>
        <p:spPr>
          <a:xfrm>
            <a:off x="6214592" y="932199"/>
            <a:ext cx="2318939" cy="2400657"/>
          </a:xfrm>
          <a:prstGeom prst="rect">
            <a:avLst/>
          </a:prstGeom>
        </p:spPr>
        <p:txBody>
          <a:bodyPr wrap="square">
            <a:spAutoFit/>
          </a:bodyPr>
          <a:lstStyle/>
          <a:p>
            <a:pPr>
              <a:spcAft>
                <a:spcPts val="1200"/>
              </a:spcAft>
            </a:pPr>
            <a:r>
              <a:rPr lang="en-US" sz="2000" b="1" dirty="0">
                <a:solidFill>
                  <a:schemeClr val="bg1"/>
                </a:solidFill>
                <a:latin typeface="IBM Plex Sans" charset="0"/>
                <a:ea typeface="IBM Plex Sans" charset="0"/>
                <a:cs typeface="IBM Plex Sans" charset="0"/>
              </a:rPr>
              <a:t>Demographics</a:t>
            </a:r>
          </a:p>
          <a:p>
            <a:r>
              <a:rPr lang="en-US" sz="2000" dirty="0">
                <a:solidFill>
                  <a:srgbClr val="666666"/>
                </a:solidFill>
                <a:latin typeface="IBM Plex Sans" charset="0"/>
                <a:ea typeface="IBM Plex Sans" charset="0"/>
                <a:cs typeface="IBM Plex Sans" charset="0"/>
              </a:rPr>
              <a:t>A Retailer uses face detection capabilities to gather age and gender estimates of its shoppers.</a:t>
            </a:r>
          </a:p>
        </p:txBody>
      </p:sp>
    </p:spTree>
    <p:extLst>
      <p:ext uri="{BB962C8B-B14F-4D97-AF65-F5344CB8AC3E}">
        <p14:creationId xmlns:p14="http://schemas.microsoft.com/office/powerpoint/2010/main" val="83504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F3A7E9F-D1E5-9C49-8592-B0E7F258A407}"/>
              </a:ext>
            </a:extLst>
          </p:cNvPr>
          <p:cNvSpPr>
            <a:spLocks noGrp="1"/>
          </p:cNvSpPr>
          <p:nvPr>
            <p:ph type="ftr" sz="quarter" idx="11"/>
          </p:nvPr>
        </p:nvSpPr>
        <p:spPr/>
        <p:txBody>
          <a:bodyPr/>
          <a:lstStyle/>
          <a:p>
            <a:r>
              <a:rPr lang="de-DE"/>
              <a:t>IBM Watson / VIsual Recognition / © 2018 IBM Corporation</a:t>
            </a:r>
            <a:endParaRPr lang="en-US"/>
          </a:p>
        </p:txBody>
      </p:sp>
      <p:sp>
        <p:nvSpPr>
          <p:cNvPr id="4" name="Rectangle 3">
            <a:extLst>
              <a:ext uri="{FF2B5EF4-FFF2-40B4-BE49-F238E27FC236}">
                <a16:creationId xmlns:a16="http://schemas.microsoft.com/office/drawing/2014/main" id="{CF3A6681-EC2D-AE4F-A1EE-E44B631798B4}"/>
              </a:ext>
            </a:extLst>
          </p:cNvPr>
          <p:cNvSpPr/>
          <p:nvPr/>
        </p:nvSpPr>
        <p:spPr>
          <a:xfrm>
            <a:off x="383027" y="732648"/>
            <a:ext cx="2318939" cy="3323987"/>
          </a:xfrm>
          <a:prstGeom prst="rect">
            <a:avLst/>
          </a:prstGeom>
        </p:spPr>
        <p:txBody>
          <a:bodyPr wrap="square">
            <a:spAutoFit/>
          </a:bodyPr>
          <a:lstStyle/>
          <a:p>
            <a:pPr>
              <a:spcAft>
                <a:spcPts val="1200"/>
              </a:spcAft>
            </a:pPr>
            <a:r>
              <a:rPr lang="en-US" sz="2000" b="1" dirty="0">
                <a:solidFill>
                  <a:schemeClr val="bg1"/>
                </a:solidFill>
                <a:latin typeface="IBM Plex Sans" charset="0"/>
                <a:ea typeface="IBM Plex Sans" charset="0"/>
                <a:cs typeface="IBM Plex Sans" charset="0"/>
              </a:rPr>
              <a:t>Resource Identification</a:t>
            </a:r>
          </a:p>
          <a:p>
            <a:r>
              <a:rPr lang="en-US" sz="2000" dirty="0">
                <a:solidFill>
                  <a:srgbClr val="666666"/>
                </a:solidFill>
                <a:latin typeface="IBM Plex Sans" charset="0"/>
                <a:ea typeface="IBM Plex Sans" charset="0"/>
                <a:cs typeface="IBM Plex Sans" charset="0"/>
              </a:rPr>
              <a:t>A Mining &amp; Minerals company uses image recognition to automatically identify assets and sites in satellite imagery. </a:t>
            </a:r>
          </a:p>
        </p:txBody>
      </p:sp>
      <p:sp>
        <p:nvSpPr>
          <p:cNvPr id="5" name="Rectangle 4">
            <a:extLst>
              <a:ext uri="{FF2B5EF4-FFF2-40B4-BE49-F238E27FC236}">
                <a16:creationId xmlns:a16="http://schemas.microsoft.com/office/drawing/2014/main" id="{4B701095-9549-E343-94A0-B8CC2080E8AC}"/>
              </a:ext>
            </a:extLst>
          </p:cNvPr>
          <p:cNvSpPr/>
          <p:nvPr/>
        </p:nvSpPr>
        <p:spPr>
          <a:xfrm>
            <a:off x="6006598" y="732648"/>
            <a:ext cx="2318939" cy="3016210"/>
          </a:xfrm>
          <a:prstGeom prst="rect">
            <a:avLst/>
          </a:prstGeom>
        </p:spPr>
        <p:txBody>
          <a:bodyPr wrap="square">
            <a:spAutoFit/>
          </a:bodyPr>
          <a:lstStyle/>
          <a:p>
            <a:pPr>
              <a:spcAft>
                <a:spcPts val="1200"/>
              </a:spcAft>
            </a:pPr>
            <a:r>
              <a:rPr lang="en-US" sz="2000" b="1" dirty="0">
                <a:solidFill>
                  <a:schemeClr val="bg1"/>
                </a:solidFill>
                <a:latin typeface="IBM Plex Sans" charset="0"/>
                <a:ea typeface="IBM Plex Sans" charset="0"/>
                <a:cs typeface="IBM Plex Sans" charset="0"/>
              </a:rPr>
              <a:t>Calorie Counting</a:t>
            </a:r>
          </a:p>
          <a:p>
            <a:r>
              <a:rPr lang="en-US" sz="2000" dirty="0">
                <a:solidFill>
                  <a:srgbClr val="666666"/>
                </a:solidFill>
                <a:latin typeface="IBM Plex Sans" charset="0"/>
                <a:ea typeface="IBM Plex Sans" charset="0"/>
                <a:cs typeface="IBM Plex Sans" charset="0"/>
              </a:rPr>
              <a:t>A Health &amp; Nutrition company automatically identifies foods and meals in order to more quickly return nutrition facts.</a:t>
            </a:r>
          </a:p>
        </p:txBody>
      </p:sp>
      <p:sp>
        <p:nvSpPr>
          <p:cNvPr id="6" name="Rectangle 5">
            <a:extLst>
              <a:ext uri="{FF2B5EF4-FFF2-40B4-BE49-F238E27FC236}">
                <a16:creationId xmlns:a16="http://schemas.microsoft.com/office/drawing/2014/main" id="{2DF75DCA-FBFD-BA48-B497-6428E9001C66}"/>
              </a:ext>
            </a:extLst>
          </p:cNvPr>
          <p:cNvSpPr/>
          <p:nvPr/>
        </p:nvSpPr>
        <p:spPr>
          <a:xfrm>
            <a:off x="3194812" y="732648"/>
            <a:ext cx="2318939" cy="3631763"/>
          </a:xfrm>
          <a:prstGeom prst="rect">
            <a:avLst/>
          </a:prstGeom>
        </p:spPr>
        <p:txBody>
          <a:bodyPr wrap="square">
            <a:spAutoFit/>
          </a:bodyPr>
          <a:lstStyle/>
          <a:p>
            <a:pPr>
              <a:spcAft>
                <a:spcPts val="1200"/>
              </a:spcAft>
            </a:pPr>
            <a:r>
              <a:rPr lang="en-US" sz="2000" b="1" dirty="0">
                <a:solidFill>
                  <a:schemeClr val="bg1"/>
                </a:solidFill>
                <a:latin typeface="IBM Plex Sans" charset="0"/>
                <a:ea typeface="IBM Plex Sans" charset="0"/>
                <a:cs typeface="IBM Plex Sans" charset="0"/>
              </a:rPr>
              <a:t>Content Enrichment</a:t>
            </a:r>
          </a:p>
          <a:p>
            <a:r>
              <a:rPr lang="en-US" sz="2000" dirty="0">
                <a:solidFill>
                  <a:srgbClr val="666666"/>
                </a:solidFill>
                <a:latin typeface="IBM Plex Sans" charset="0"/>
                <a:ea typeface="IBM Plex Sans" charset="0"/>
                <a:cs typeface="IBM Plex Sans" charset="0"/>
              </a:rPr>
              <a:t>A Media company uses image recognition to automatically append metadata to visual content, turning dark data into searchable content.</a:t>
            </a:r>
          </a:p>
        </p:txBody>
      </p:sp>
    </p:spTree>
    <p:extLst>
      <p:ext uri="{BB962C8B-B14F-4D97-AF65-F5344CB8AC3E}">
        <p14:creationId xmlns:p14="http://schemas.microsoft.com/office/powerpoint/2010/main" val="3816557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22B6-651B-6B4B-8807-7C0D9BAF1CE3}"/>
              </a:ext>
            </a:extLst>
          </p:cNvPr>
          <p:cNvSpPr>
            <a:spLocks noGrp="1"/>
          </p:cNvSpPr>
          <p:nvPr>
            <p:ph type="title"/>
          </p:nvPr>
        </p:nvSpPr>
        <p:spPr>
          <a:xfrm>
            <a:off x="228599" y="201167"/>
            <a:ext cx="8669595" cy="4410161"/>
          </a:xfrm>
        </p:spPr>
        <p:txBody>
          <a:bodyPr/>
          <a:lstStyle/>
          <a:p>
            <a:r>
              <a:rPr lang="en-US" sz="4000" b="1" dirty="0">
                <a:solidFill>
                  <a:srgbClr val="054ADA"/>
                </a:solidFill>
              </a:rPr>
              <a:t>INPUT FORMATS</a:t>
            </a:r>
            <a:br>
              <a:rPr lang="en-US" dirty="0"/>
            </a:br>
            <a:br>
              <a:rPr lang="en-US"/>
            </a:br>
            <a:r>
              <a:rPr lang="en-US" sz="4800"/>
              <a:t>*PNG</a:t>
            </a:r>
            <a:br>
              <a:rPr lang="en-US" sz="4800"/>
            </a:br>
            <a:r>
              <a:rPr lang="en-US" sz="4800"/>
              <a:t>*JPG</a:t>
            </a:r>
            <a:r>
              <a:rPr lang="en-US" sz="4800" dirty="0"/>
              <a:t>/JPEG</a:t>
            </a:r>
            <a:br>
              <a:rPr lang="en-US" sz="4800"/>
            </a:br>
            <a:r>
              <a:rPr lang="en-US" sz="4800"/>
              <a:t>*or </a:t>
            </a:r>
            <a:r>
              <a:rPr lang="en-US" sz="4800" dirty="0"/>
              <a:t>.zip file with supported image formats</a:t>
            </a:r>
            <a:br>
              <a:rPr lang="en-US" sz="4800"/>
            </a:br>
            <a:r>
              <a:rPr lang="en-US" sz="4800"/>
              <a:t>*GIF</a:t>
            </a:r>
            <a:endParaRPr lang="en-US" sz="4800" dirty="0"/>
          </a:p>
        </p:txBody>
      </p:sp>
      <p:sp>
        <p:nvSpPr>
          <p:cNvPr id="3" name="Footer Placeholder 2">
            <a:extLst>
              <a:ext uri="{FF2B5EF4-FFF2-40B4-BE49-F238E27FC236}">
                <a16:creationId xmlns:a16="http://schemas.microsoft.com/office/drawing/2014/main" id="{3E92F0D5-C900-FD45-BBAB-3DEC223867CB}"/>
              </a:ext>
            </a:extLst>
          </p:cNvPr>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1765467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D44D-82FF-B347-B840-E8BA15B6DFEC}"/>
              </a:ext>
            </a:extLst>
          </p:cNvPr>
          <p:cNvSpPr>
            <a:spLocks noGrp="1"/>
          </p:cNvSpPr>
          <p:nvPr>
            <p:ph type="title"/>
          </p:nvPr>
        </p:nvSpPr>
        <p:spPr>
          <a:xfrm>
            <a:off x="140108" y="958252"/>
            <a:ext cx="8325465" cy="831220"/>
          </a:xfrm>
        </p:spPr>
        <p:txBody>
          <a:bodyPr/>
          <a:lstStyle/>
          <a:p>
            <a:r>
              <a:rPr lang="en-US" b="1" dirty="0">
                <a:solidFill>
                  <a:schemeClr val="accent4">
                    <a:lumMod val="50000"/>
                  </a:schemeClr>
                </a:solidFill>
              </a:rPr>
              <a:t>WATSON VISUAL RECOGNITION SERVICE INVOCATION</a:t>
            </a:r>
            <a:br>
              <a:rPr lang="en-US" b="1" dirty="0">
                <a:solidFill>
                  <a:schemeClr val="accent4">
                    <a:lumMod val="50000"/>
                  </a:schemeClr>
                </a:solidFill>
              </a:rPr>
            </a:br>
            <a:br>
              <a:rPr lang="en-US" b="1" dirty="0">
                <a:solidFill>
                  <a:schemeClr val="accent4">
                    <a:lumMod val="50000"/>
                  </a:schemeClr>
                </a:solidFill>
              </a:rPr>
            </a:br>
            <a:r>
              <a:rPr lang="en-US" dirty="0"/>
              <a:t>API Reference:</a:t>
            </a:r>
            <a:br>
              <a:rPr lang="en-US" dirty="0"/>
            </a:br>
            <a:br>
              <a:rPr lang="en-US" dirty="0"/>
            </a:br>
            <a:r>
              <a:rPr lang="en-US" dirty="0">
                <a:hlinkClick r:id="rId2"/>
              </a:rPr>
              <a:t>https://www.ibm.com/watson/developercloud/visual-recognition/api/v3/curl.html?curl</a:t>
            </a:r>
            <a:br>
              <a:rPr lang="en-US" dirty="0"/>
            </a:br>
            <a:br>
              <a:rPr lang="en-US" dirty="0"/>
            </a:br>
            <a:r>
              <a:rPr lang="en-US" dirty="0"/>
              <a:t>Watson SDK:</a:t>
            </a:r>
            <a:br>
              <a:rPr lang="en-US" dirty="0"/>
            </a:br>
            <a:br>
              <a:rPr lang="en-US" dirty="0"/>
            </a:br>
            <a:r>
              <a:rPr lang="en-US" dirty="0">
                <a:hlinkClick r:id="rId3"/>
              </a:rPr>
              <a:t>https://github.com/watson-developer-cloud/</a:t>
            </a:r>
            <a:endParaRPr lang="en-US" b="1" dirty="0">
              <a:solidFill>
                <a:schemeClr val="accent4">
                  <a:lumMod val="50000"/>
                </a:schemeClr>
              </a:solidFill>
            </a:endParaRPr>
          </a:p>
        </p:txBody>
      </p:sp>
      <p:sp>
        <p:nvSpPr>
          <p:cNvPr id="3" name="Footer Placeholder 2">
            <a:extLst>
              <a:ext uri="{FF2B5EF4-FFF2-40B4-BE49-F238E27FC236}">
                <a16:creationId xmlns:a16="http://schemas.microsoft.com/office/drawing/2014/main" id="{15A311A6-E680-DA47-9BC4-58BDA7E296FC}"/>
              </a:ext>
            </a:extLst>
          </p:cNvPr>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3016273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3F09-2B95-CD47-80E7-676A7436C20C}"/>
              </a:ext>
            </a:extLst>
          </p:cNvPr>
          <p:cNvSpPr>
            <a:spLocks noGrp="1"/>
          </p:cNvSpPr>
          <p:nvPr>
            <p:ph type="title"/>
          </p:nvPr>
        </p:nvSpPr>
        <p:spPr>
          <a:xfrm>
            <a:off x="228600" y="3485141"/>
            <a:ext cx="8551606" cy="1234343"/>
          </a:xfrm>
        </p:spPr>
        <p:txBody>
          <a:bodyPr/>
          <a:lstStyle/>
          <a:p>
            <a:r>
              <a:rPr lang="en-US" sz="4000" dirty="0">
                <a:solidFill>
                  <a:schemeClr val="accent4">
                    <a:lumMod val="50000"/>
                  </a:schemeClr>
                </a:solidFill>
              </a:rPr>
              <a:t>BUILD CUSTOM CLASSIFIER USING WATSON VISUAL RECOGNITION</a:t>
            </a:r>
          </a:p>
        </p:txBody>
      </p:sp>
      <p:sp>
        <p:nvSpPr>
          <p:cNvPr id="3" name="Footer Placeholder 2">
            <a:extLst>
              <a:ext uri="{FF2B5EF4-FFF2-40B4-BE49-F238E27FC236}">
                <a16:creationId xmlns:a16="http://schemas.microsoft.com/office/drawing/2014/main" id="{BA816BF4-BE96-E049-8D89-5F39B28FA6F1}"/>
              </a:ext>
            </a:extLst>
          </p:cNvPr>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222793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12AD7-C904-4B47-BDFD-FE3A8D0B487C}"/>
              </a:ext>
            </a:extLst>
          </p:cNvPr>
          <p:cNvSpPr>
            <a:spLocks noGrp="1"/>
          </p:cNvSpPr>
          <p:nvPr>
            <p:ph type="title"/>
          </p:nvPr>
        </p:nvSpPr>
        <p:spPr>
          <a:xfrm>
            <a:off x="228600" y="201167"/>
            <a:ext cx="7253748" cy="428097"/>
          </a:xfrm>
        </p:spPr>
        <p:txBody>
          <a:bodyPr/>
          <a:lstStyle/>
          <a:p>
            <a:r>
              <a:rPr lang="en-US" b="1" dirty="0">
                <a:solidFill>
                  <a:srgbClr val="054ADA"/>
                </a:solidFill>
              </a:rPr>
              <a:t>Guidelines for training custom classifier</a:t>
            </a:r>
          </a:p>
        </p:txBody>
      </p:sp>
      <p:sp>
        <p:nvSpPr>
          <p:cNvPr id="3" name="Footer Placeholder 2">
            <a:extLst>
              <a:ext uri="{FF2B5EF4-FFF2-40B4-BE49-F238E27FC236}">
                <a16:creationId xmlns:a16="http://schemas.microsoft.com/office/drawing/2014/main" id="{873B9117-F95D-D345-BFB4-10E34905EFEA}"/>
              </a:ext>
            </a:extLst>
          </p:cNvPr>
          <p:cNvSpPr>
            <a:spLocks noGrp="1"/>
          </p:cNvSpPr>
          <p:nvPr>
            <p:ph type="ftr" sz="quarter" idx="11"/>
          </p:nvPr>
        </p:nvSpPr>
        <p:spPr/>
        <p:txBody>
          <a:bodyPr/>
          <a:lstStyle/>
          <a:p>
            <a:r>
              <a:rPr lang="de-DE"/>
              <a:t>IBM Watson / VIsual Recognition / © 2018 IBM Corporation</a:t>
            </a:r>
            <a:endParaRPr lang="en-US"/>
          </a:p>
        </p:txBody>
      </p:sp>
      <p:sp>
        <p:nvSpPr>
          <p:cNvPr id="4" name="Title 1">
            <a:extLst>
              <a:ext uri="{FF2B5EF4-FFF2-40B4-BE49-F238E27FC236}">
                <a16:creationId xmlns:a16="http://schemas.microsoft.com/office/drawing/2014/main" id="{8A56B360-2EE7-B743-881A-1B4A6434B47E}"/>
              </a:ext>
            </a:extLst>
          </p:cNvPr>
          <p:cNvSpPr txBox="1">
            <a:spLocks/>
          </p:cNvSpPr>
          <p:nvPr/>
        </p:nvSpPr>
        <p:spPr>
          <a:xfrm>
            <a:off x="228599" y="766522"/>
            <a:ext cx="8659761" cy="38841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IN" sz="2800" dirty="0"/>
              <a:t>The service accepts a maximum of 10,000 images or 100 MB per .zip file</a:t>
            </a:r>
          </a:p>
          <a:p>
            <a:endParaRPr lang="en-IN" sz="2800" dirty="0"/>
          </a:p>
          <a:p>
            <a:r>
              <a:rPr lang="en-IN" sz="2800" dirty="0"/>
              <a:t>The service requires a minimum of 10 images per .zip file.</a:t>
            </a:r>
          </a:p>
          <a:p>
            <a:endParaRPr lang="en-IN" sz="2800" dirty="0"/>
          </a:p>
          <a:p>
            <a:r>
              <a:rPr lang="en-IN" sz="2800" dirty="0"/>
              <a:t>The service accepts a maximum of 256 MB per training call.</a:t>
            </a:r>
          </a:p>
          <a:p>
            <a:endParaRPr lang="en-IN" sz="2800" dirty="0"/>
          </a:p>
          <a:p>
            <a:r>
              <a:rPr lang="en-IN" sz="2800" dirty="0"/>
              <a:t>Minimum recommended size of an image is 32X32 pixels.</a:t>
            </a:r>
          </a:p>
          <a:p>
            <a:endParaRPr lang="en-US" sz="2800" b="1" dirty="0"/>
          </a:p>
        </p:txBody>
      </p:sp>
    </p:spTree>
    <p:extLst>
      <p:ext uri="{BB962C8B-B14F-4D97-AF65-F5344CB8AC3E}">
        <p14:creationId xmlns:p14="http://schemas.microsoft.com/office/powerpoint/2010/main" val="247739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5B37D1-57A7-3E45-9611-EE16E7FA2998}"/>
              </a:ext>
            </a:extLst>
          </p:cNvPr>
          <p:cNvSpPr>
            <a:spLocks noGrp="1"/>
          </p:cNvSpPr>
          <p:nvPr>
            <p:ph type="title"/>
          </p:nvPr>
        </p:nvSpPr>
        <p:spPr>
          <a:xfrm>
            <a:off x="179438" y="262774"/>
            <a:ext cx="4114801" cy="4479344"/>
          </a:xfrm>
        </p:spPr>
        <p:txBody>
          <a:bodyPr/>
          <a:lstStyle/>
          <a:p>
            <a:r>
              <a:rPr lang="en-US" sz="3200" dirty="0"/>
              <a:t>WALK THROUGH OF WATSON STUDIO TO BUILD CUSTOM CLASSIFIER</a:t>
            </a:r>
          </a:p>
        </p:txBody>
      </p:sp>
      <p:sp>
        <p:nvSpPr>
          <p:cNvPr id="3" name="Footer Placeholder 2">
            <a:extLst>
              <a:ext uri="{FF2B5EF4-FFF2-40B4-BE49-F238E27FC236}">
                <a16:creationId xmlns:a16="http://schemas.microsoft.com/office/drawing/2014/main" id="{4194C613-E7F1-4A47-B4DF-213E6EE226BC}"/>
              </a:ext>
            </a:extLst>
          </p:cNvPr>
          <p:cNvSpPr>
            <a:spLocks noGrp="1"/>
          </p:cNvSpPr>
          <p:nvPr>
            <p:ph type="ftr" sz="quarter" idx="4294967295"/>
          </p:nvPr>
        </p:nvSpPr>
        <p:spPr>
          <a:xfrm>
            <a:off x="0" y="4826000"/>
            <a:ext cx="6400800" cy="138113"/>
          </a:xfrm>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572019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de-DE"/>
              <a:t>IBM Watson / VIsual Recognition / © 2018 IBM Corporation</a:t>
            </a:r>
            <a:endParaRPr lang="en-US"/>
          </a:p>
        </p:txBody>
      </p:sp>
      <p:sp>
        <p:nvSpPr>
          <p:cNvPr id="6" name="Title 1"/>
          <p:cNvSpPr>
            <a:spLocks noGrp="1"/>
          </p:cNvSpPr>
          <p:nvPr>
            <p:ph type="title"/>
          </p:nvPr>
        </p:nvSpPr>
        <p:spPr>
          <a:xfrm>
            <a:off x="228600" y="259080"/>
            <a:ext cx="5230906" cy="640080"/>
          </a:xfrm>
        </p:spPr>
        <p:txBody>
          <a:bodyPr/>
          <a:lstStyle/>
          <a:p>
            <a:r>
              <a:rPr lang="en-US" dirty="0">
                <a:latin typeface="IBM Plex Sans" charset="0"/>
                <a:ea typeface="IBM Plex Sans" charset="0"/>
                <a:cs typeface="IBM Plex Sans" charset="0"/>
              </a:rPr>
              <a:t>Get Started</a:t>
            </a:r>
            <a:endParaRPr lang="en-US" dirty="0"/>
          </a:p>
        </p:txBody>
      </p:sp>
      <p:sp>
        <p:nvSpPr>
          <p:cNvPr id="7" name="Title 1"/>
          <p:cNvSpPr txBox="1">
            <a:spLocks/>
          </p:cNvSpPr>
          <p:nvPr/>
        </p:nvSpPr>
        <p:spPr>
          <a:xfrm>
            <a:off x="238810" y="824752"/>
            <a:ext cx="4699001" cy="396183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2800" b="1" dirty="0">
                <a:latin typeface="IBM Plex Sans" charset="0"/>
                <a:ea typeface="IBM Plex Sans" charset="0"/>
                <a:cs typeface="IBM Plex Sans" charset="0"/>
              </a:rPr>
              <a:t>Visual Recognition:</a:t>
            </a:r>
            <a:br>
              <a:rPr lang="en-US" sz="2800" dirty="0">
                <a:latin typeface="IBM Plex Sans" charset="0"/>
                <a:ea typeface="IBM Plex Sans" charset="0"/>
                <a:cs typeface="IBM Plex Sans" charset="0"/>
              </a:rPr>
            </a:br>
            <a:r>
              <a:rPr lang="en-US" sz="2000" dirty="0" err="1">
                <a:latin typeface="IBM Plex Sans" charset="0"/>
                <a:ea typeface="IBM Plex Sans" charset="0"/>
                <a:cs typeface="IBM Plex Sans" charset="0"/>
              </a:rPr>
              <a:t>ibm.biz</a:t>
            </a:r>
            <a:r>
              <a:rPr lang="en-US" sz="2000" dirty="0">
                <a:latin typeface="IBM Plex Sans" charset="0"/>
                <a:ea typeface="IBM Plex Sans" charset="0"/>
                <a:cs typeface="IBM Plex Sans" charset="0"/>
              </a:rPr>
              <a:t>/</a:t>
            </a:r>
            <a:r>
              <a:rPr lang="en-US" sz="2000" dirty="0" err="1">
                <a:latin typeface="IBM Plex Sans" charset="0"/>
                <a:ea typeface="IBM Plex Sans" charset="0"/>
                <a:cs typeface="IBM Plex Sans" charset="0"/>
              </a:rPr>
              <a:t>watsonvisrec</a:t>
            </a:r>
            <a:br>
              <a:rPr lang="en-US" sz="2000" dirty="0">
                <a:latin typeface="IBM Plex Sans" charset="0"/>
                <a:ea typeface="IBM Plex Sans" charset="0"/>
                <a:cs typeface="IBM Plex Sans" charset="0"/>
              </a:rPr>
            </a:br>
            <a:br>
              <a:rPr lang="en-US" sz="2000" dirty="0">
                <a:latin typeface="IBM Plex Sans" charset="0"/>
                <a:ea typeface="IBM Plex Sans" charset="0"/>
                <a:cs typeface="IBM Plex Sans" charset="0"/>
              </a:rPr>
            </a:br>
            <a:br>
              <a:rPr lang="en-US" sz="2800" dirty="0">
                <a:latin typeface="IBM Plex Sans" charset="0"/>
                <a:ea typeface="IBM Plex Sans" charset="0"/>
                <a:cs typeface="IBM Plex Sans" charset="0"/>
              </a:rPr>
            </a:br>
            <a:r>
              <a:rPr lang="en-US" sz="2800" b="1" dirty="0">
                <a:latin typeface="IBM Plex Sans" charset="0"/>
                <a:ea typeface="IBM Plex Sans" charset="0"/>
                <a:cs typeface="IBM Plex Sans" charset="0"/>
              </a:rPr>
              <a:t>Learn more:</a:t>
            </a:r>
            <a:br>
              <a:rPr lang="en-US" sz="2800" dirty="0">
                <a:latin typeface="IBM Plex Sans" charset="0"/>
                <a:ea typeface="IBM Plex Sans" charset="0"/>
                <a:cs typeface="IBM Plex Sans" charset="0"/>
              </a:rPr>
            </a:br>
            <a:r>
              <a:rPr lang="en-US" sz="1600" dirty="0">
                <a:latin typeface="IBM Plex Sans" charset="0"/>
                <a:ea typeface="IBM Plex Sans" charset="0"/>
                <a:cs typeface="IBM Plex Sans" charset="0"/>
              </a:rPr>
              <a:t> </a:t>
            </a:r>
            <a:r>
              <a:rPr lang="en-US" sz="2000" dirty="0" err="1">
                <a:latin typeface="IBM Plex Sans" charset="0"/>
                <a:ea typeface="IBM Plex Sans" charset="0"/>
                <a:cs typeface="IBM Plex Sans" charset="0"/>
              </a:rPr>
              <a:t>ibm.biz</a:t>
            </a:r>
            <a:r>
              <a:rPr lang="en-US" sz="2000" dirty="0">
                <a:latin typeface="IBM Plex Sans" charset="0"/>
                <a:ea typeface="IBM Plex Sans" charset="0"/>
                <a:cs typeface="IBM Plex Sans" charset="0"/>
              </a:rPr>
              <a:t>/</a:t>
            </a:r>
            <a:r>
              <a:rPr lang="en-US" sz="2000" dirty="0" err="1">
                <a:latin typeface="IBM Plex Sans" charset="0"/>
                <a:ea typeface="IBM Plex Sans" charset="0"/>
                <a:cs typeface="IBM Plex Sans" charset="0"/>
              </a:rPr>
              <a:t>visrecresources</a:t>
            </a:r>
            <a:endParaRPr lang="en-US" sz="2000" b="1" dirty="0">
              <a:solidFill>
                <a:schemeClr val="bg1"/>
              </a:solidFill>
              <a:latin typeface="IBM Plex Sans" charset="0"/>
              <a:ea typeface="IBM Plex Sans" charset="0"/>
              <a:cs typeface="IBM Plex Sans" charset="0"/>
            </a:endParaRPr>
          </a:p>
        </p:txBody>
      </p:sp>
      <p:pic>
        <p:nvPicPr>
          <p:cNvPr id="4" name="Picture 3"/>
          <p:cNvPicPr>
            <a:picLocks noChangeAspect="1"/>
          </p:cNvPicPr>
          <p:nvPr/>
        </p:nvPicPr>
        <p:blipFill>
          <a:blip r:embed="rId2"/>
          <a:stretch>
            <a:fillRect/>
          </a:stretch>
        </p:blipFill>
        <p:spPr>
          <a:xfrm>
            <a:off x="4548033" y="899160"/>
            <a:ext cx="3650505" cy="3207124"/>
          </a:xfrm>
          <a:prstGeom prst="rect">
            <a:avLst/>
          </a:prstGeom>
        </p:spPr>
      </p:pic>
    </p:spTree>
    <p:extLst>
      <p:ext uri="{BB962C8B-B14F-4D97-AF65-F5344CB8AC3E}">
        <p14:creationId xmlns:p14="http://schemas.microsoft.com/office/powerpoint/2010/main" val="1353297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3962-9EE9-ED47-AE29-178C7CA17AE3}"/>
              </a:ext>
            </a:extLst>
          </p:cNvPr>
          <p:cNvSpPr>
            <a:spLocks noGrp="1"/>
          </p:cNvSpPr>
          <p:nvPr>
            <p:ph type="title"/>
          </p:nvPr>
        </p:nvSpPr>
        <p:spPr>
          <a:xfrm>
            <a:off x="228600" y="3760445"/>
            <a:ext cx="8423787" cy="841051"/>
          </a:xfrm>
        </p:spPr>
        <p:txBody>
          <a:bodyPr/>
          <a:lstStyle/>
          <a:p>
            <a:r>
              <a:rPr lang="en-US" sz="4800" dirty="0"/>
              <a:t>BACKUP SLIDES</a:t>
            </a:r>
          </a:p>
        </p:txBody>
      </p:sp>
      <p:sp>
        <p:nvSpPr>
          <p:cNvPr id="3" name="Footer Placeholder 2">
            <a:extLst>
              <a:ext uri="{FF2B5EF4-FFF2-40B4-BE49-F238E27FC236}">
                <a16:creationId xmlns:a16="http://schemas.microsoft.com/office/drawing/2014/main" id="{DE75C272-05E3-C948-988C-D72F043C000C}"/>
              </a:ext>
            </a:extLst>
          </p:cNvPr>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3235036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993BBB-2AD9-714A-BB51-2278F672B07E}"/>
              </a:ext>
            </a:extLst>
          </p:cNvPr>
          <p:cNvSpPr>
            <a:spLocks noGrp="1"/>
          </p:cNvSpPr>
          <p:nvPr>
            <p:ph type="ftr" sz="quarter" idx="4294967295"/>
          </p:nvPr>
        </p:nvSpPr>
        <p:spPr>
          <a:xfrm>
            <a:off x="0" y="4827588"/>
            <a:ext cx="6400800" cy="138112"/>
          </a:xfrm>
        </p:spPr>
        <p:txBody>
          <a:bodyPr/>
          <a:lstStyle/>
          <a:p>
            <a:r>
              <a:rPr lang="en-US"/>
              <a:t>IBM Watson / VIsual Recognition / © 2018 IBM Corporation</a:t>
            </a:r>
          </a:p>
        </p:txBody>
      </p:sp>
      <p:pic>
        <p:nvPicPr>
          <p:cNvPr id="1026" name="Picture 2" descr="Image result for stick insect images">
            <a:extLst>
              <a:ext uri="{FF2B5EF4-FFF2-40B4-BE49-F238E27FC236}">
                <a16:creationId xmlns:a16="http://schemas.microsoft.com/office/drawing/2014/main" id="{DA91C411-AFA4-7F4A-82C1-8978C4560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895" y="83574"/>
            <a:ext cx="7491363" cy="498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598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78481-61BA-0B48-8125-C8BC5FA0E9FD}"/>
              </a:ext>
            </a:extLst>
          </p:cNvPr>
          <p:cNvSpPr>
            <a:spLocks noGrp="1"/>
          </p:cNvSpPr>
          <p:nvPr>
            <p:ph type="title"/>
          </p:nvPr>
        </p:nvSpPr>
        <p:spPr>
          <a:xfrm>
            <a:off x="228600" y="198359"/>
            <a:ext cx="8777748" cy="4628121"/>
          </a:xfrm>
        </p:spPr>
        <p:txBody>
          <a:bodyPr/>
          <a:lstStyle/>
          <a:p>
            <a:r>
              <a:rPr lang="en-IN" sz="1800" b="1" dirty="0"/>
              <a:t>GDPR Security Migration</a:t>
            </a:r>
            <a:br>
              <a:rPr lang="en-IN" sz="1800" b="1" dirty="0"/>
            </a:br>
            <a:br>
              <a:rPr lang="en-IN" sz="1800" b="1" dirty="0"/>
            </a:br>
            <a:r>
              <a:rPr lang="en-IN" sz="1800" dirty="0"/>
              <a:t>All IBM Watson™ Visual Recognition service instances created before </a:t>
            </a:r>
            <a:r>
              <a:rPr lang="en-IN" sz="1800" b="1" dirty="0"/>
              <a:t>May 22, 2018</a:t>
            </a:r>
            <a:r>
              <a:rPr lang="en-IN" sz="1800" dirty="0"/>
              <a:t> are not suitable for clients that require compliance with the EU General Data Protection Regulation EU 2016/679 (GDPR).</a:t>
            </a:r>
            <a:br>
              <a:rPr lang="en-IN" sz="1800" dirty="0"/>
            </a:br>
            <a:br>
              <a:rPr lang="en-IN" sz="1800" dirty="0"/>
            </a:br>
            <a:r>
              <a:rPr lang="en-IN" sz="1800" dirty="0"/>
              <a:t>Clients that are subject to GDPR need to </a:t>
            </a:r>
            <a:r>
              <a:rPr lang="en-IN" sz="1800" dirty="0">
                <a:hlinkClick r:id="rId2"/>
              </a:rPr>
              <a:t>migrate to a new Visual Recognition service instance</a:t>
            </a:r>
            <a:r>
              <a:rPr lang="en-IN" sz="1800" dirty="0"/>
              <a:t> available on </a:t>
            </a:r>
            <a:r>
              <a:rPr lang="en-IN" sz="1800" b="1" dirty="0"/>
              <a:t>May 22nd, 2018</a:t>
            </a:r>
            <a:r>
              <a:rPr lang="en-IN" sz="1800" dirty="0"/>
              <a:t> and to adopt the new agreement for the Visual Recognition service.</a:t>
            </a:r>
            <a:br>
              <a:rPr lang="en-IN" sz="1800" dirty="0"/>
            </a:br>
            <a:br>
              <a:rPr lang="en-IN" sz="1800" dirty="0"/>
            </a:br>
            <a:br>
              <a:rPr lang="en-IN" sz="1800" dirty="0"/>
            </a:br>
            <a:r>
              <a:rPr lang="en-IN" sz="1800" dirty="0"/>
              <a:t>Clients will be required to provision a new Visual Recognition service and generate </a:t>
            </a:r>
            <a:r>
              <a:rPr lang="en-IN" sz="1800" i="1" dirty="0"/>
              <a:t>new authentication keys</a:t>
            </a:r>
            <a:r>
              <a:rPr lang="en-IN" sz="1800" dirty="0"/>
              <a:t> to utilize the new Visual Recognition service.</a:t>
            </a:r>
            <a:br>
              <a:rPr lang="en-IN" sz="1800" dirty="0"/>
            </a:br>
            <a:r>
              <a:rPr lang="en-IN" sz="1800" dirty="0"/>
              <a:t>If a client does not provision the new Visual Recognition service, you confirm that IBM is not processing any Personal Data on the client's behalf that is subject to the GDPR.</a:t>
            </a:r>
            <a:br>
              <a:rPr lang="en-IN" sz="1800" dirty="0"/>
            </a:br>
            <a:br>
              <a:rPr lang="en-IN" sz="1800" dirty="0"/>
            </a:br>
            <a:r>
              <a:rPr lang="en-IN" sz="1800" dirty="0"/>
              <a:t>Clients who do not move to the new Visual Recognition service between May 22, 2018 and October 1, 2018 will have their data deleted.</a:t>
            </a:r>
            <a:br>
              <a:rPr lang="en-IN" sz="1800" dirty="0"/>
            </a:br>
            <a:endParaRPr lang="en-US" sz="1800" dirty="0"/>
          </a:p>
        </p:txBody>
      </p:sp>
      <p:sp>
        <p:nvSpPr>
          <p:cNvPr id="3" name="Footer Placeholder 2">
            <a:extLst>
              <a:ext uri="{FF2B5EF4-FFF2-40B4-BE49-F238E27FC236}">
                <a16:creationId xmlns:a16="http://schemas.microsoft.com/office/drawing/2014/main" id="{378A1D21-CD7D-9548-A578-B886E93B8703}"/>
              </a:ext>
            </a:extLst>
          </p:cNvPr>
          <p:cNvSpPr>
            <a:spLocks noGrp="1"/>
          </p:cNvSpPr>
          <p:nvPr>
            <p:ph type="ftr" sz="quarter" idx="11"/>
          </p:nvPr>
        </p:nvSpPr>
        <p:spPr/>
        <p:txBody>
          <a:bodyPr/>
          <a:lstStyle/>
          <a:p>
            <a:r>
              <a:rPr lang="de-DE" dirty="0"/>
              <a:t>IBM Watson / </a:t>
            </a:r>
            <a:r>
              <a:rPr lang="de-DE" dirty="0" err="1"/>
              <a:t>VIsual</a:t>
            </a:r>
            <a:r>
              <a:rPr lang="de-DE" dirty="0"/>
              <a:t> Recognition / © 2018 IBM Corporation</a:t>
            </a:r>
            <a:endParaRPr lang="en-US" dirty="0"/>
          </a:p>
        </p:txBody>
      </p:sp>
    </p:spTree>
    <p:extLst>
      <p:ext uri="{BB962C8B-B14F-4D97-AF65-F5344CB8AC3E}">
        <p14:creationId xmlns:p14="http://schemas.microsoft.com/office/powerpoint/2010/main" val="2878803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4AD93-BD71-4048-B162-C53195C7B6FF}"/>
              </a:ext>
            </a:extLst>
          </p:cNvPr>
          <p:cNvSpPr>
            <a:spLocks noGrp="1"/>
          </p:cNvSpPr>
          <p:nvPr>
            <p:ph type="title"/>
          </p:nvPr>
        </p:nvSpPr>
        <p:spPr>
          <a:xfrm>
            <a:off x="228600" y="201167"/>
            <a:ext cx="8777748" cy="3574419"/>
          </a:xfrm>
        </p:spPr>
        <p:txBody>
          <a:bodyPr/>
          <a:lstStyle/>
          <a:p>
            <a:r>
              <a:rPr lang="en-IN" b="1" dirty="0"/>
              <a:t>Labelling data</a:t>
            </a:r>
            <a:br>
              <a:rPr lang="en-IN" b="1" dirty="0"/>
            </a:br>
            <a:br>
              <a:rPr lang="en-IN" b="1" dirty="0"/>
            </a:br>
            <a:br>
              <a:rPr lang="en-IN" b="1" dirty="0"/>
            </a:br>
            <a:r>
              <a:rPr lang="en-IN" dirty="0"/>
              <a:t>If you need to remove an individual customer's data from a Visual Recognition service instance with multiple customers, you first need to associate that data with a unique </a:t>
            </a:r>
            <a:r>
              <a:rPr lang="en-IN" b="1" dirty="0"/>
              <a:t>Customer ID</a:t>
            </a:r>
            <a:r>
              <a:rPr lang="en-IN" dirty="0"/>
              <a:t> for each individual that may have provided data.</a:t>
            </a:r>
            <a:br>
              <a:rPr lang="en-IN" dirty="0"/>
            </a:br>
            <a:endParaRPr lang="en-US" dirty="0"/>
          </a:p>
        </p:txBody>
      </p:sp>
      <p:sp>
        <p:nvSpPr>
          <p:cNvPr id="3" name="Footer Placeholder 2">
            <a:extLst>
              <a:ext uri="{FF2B5EF4-FFF2-40B4-BE49-F238E27FC236}">
                <a16:creationId xmlns:a16="http://schemas.microsoft.com/office/drawing/2014/main" id="{408F5016-2011-0A4C-9378-1B57B851B7AC}"/>
              </a:ext>
            </a:extLst>
          </p:cNvPr>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443605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80E9E2-D6E8-5A42-A7EE-FB12F21B823D}"/>
              </a:ext>
            </a:extLst>
          </p:cNvPr>
          <p:cNvPicPr>
            <a:picLocks noChangeAspect="1"/>
          </p:cNvPicPr>
          <p:nvPr/>
        </p:nvPicPr>
        <p:blipFill>
          <a:blip r:embed="rId2"/>
          <a:stretch>
            <a:fillRect/>
          </a:stretch>
        </p:blipFill>
        <p:spPr>
          <a:xfrm>
            <a:off x="-265471" y="0"/>
            <a:ext cx="9576619" cy="5143499"/>
          </a:xfrm>
          <a:prstGeom prst="rect">
            <a:avLst/>
          </a:prstGeom>
        </p:spPr>
      </p:pic>
    </p:spTree>
    <p:extLst>
      <p:ext uri="{BB962C8B-B14F-4D97-AF65-F5344CB8AC3E}">
        <p14:creationId xmlns:p14="http://schemas.microsoft.com/office/powerpoint/2010/main" val="408690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blipFill rotWithShape="1">
            <a:blip r:embed="rId3"/>
            <a:srcRect/>
            <a:stretch>
              <a:fillRect t="-35464" r="-18056" b="-6364"/>
            </a:stretch>
          </a:blip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p:nvPr>
        </p:nvSpPr>
        <p:spPr>
          <a:xfrm>
            <a:off x="603504" y="1969260"/>
            <a:ext cx="2563304" cy="1123569"/>
          </a:xfrm>
        </p:spPr>
        <p:txBody>
          <a:bodyPr/>
          <a:lstStyle/>
          <a:p>
            <a:pPr>
              <a:lnSpc>
                <a:spcPct val="70000"/>
              </a:lnSpc>
            </a:pPr>
            <a:r>
              <a:rPr lang="en-US" sz="7200" b="1" dirty="0">
                <a:solidFill>
                  <a:srgbClr val="F9F9F9"/>
                </a:solidFill>
                <a:latin typeface="IBM Plex Sans"/>
                <a:cs typeface="IBM Plex Sans"/>
              </a:rPr>
              <a:t>1.2</a:t>
            </a:r>
            <a:r>
              <a:rPr lang="en-US" b="1" dirty="0">
                <a:solidFill>
                  <a:srgbClr val="F9F9F9"/>
                </a:solidFill>
                <a:latin typeface="IBM Plex Sans"/>
                <a:cs typeface="IBM Plex Sans"/>
              </a:rPr>
              <a:t> trillion</a:t>
            </a:r>
            <a:br>
              <a:rPr lang="en-US" b="1" dirty="0">
                <a:solidFill>
                  <a:srgbClr val="F9F9F9"/>
                </a:solidFill>
                <a:latin typeface="IBM Plex Sans"/>
                <a:cs typeface="IBM Plex Sans"/>
              </a:rPr>
            </a:br>
            <a:r>
              <a:rPr lang="en-US" sz="1800" b="1" dirty="0">
                <a:solidFill>
                  <a:srgbClr val="F9F9F9"/>
                </a:solidFill>
                <a:latin typeface="IBM Plex Sans"/>
                <a:cs typeface="IBM Plex Sans"/>
              </a:rPr>
              <a:t>photos taken in 2017</a:t>
            </a:r>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1759502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blipFill rotWithShape="1">
            <a:blip r:embed="rId3"/>
            <a:srcRect/>
            <a:stretch>
              <a:fillRect l="-20520" t="-18025" r="-1" b="-24817"/>
            </a:stretch>
          </a:blip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p:nvPr>
        </p:nvSpPr>
        <p:spPr>
          <a:xfrm>
            <a:off x="6496304" y="1969260"/>
            <a:ext cx="2431796" cy="1123569"/>
          </a:xfrm>
        </p:spPr>
        <p:txBody>
          <a:bodyPr/>
          <a:lstStyle/>
          <a:p>
            <a:pPr>
              <a:lnSpc>
                <a:spcPct val="70000"/>
              </a:lnSpc>
            </a:pPr>
            <a:r>
              <a:rPr lang="en-US" sz="7200" b="1" dirty="0">
                <a:solidFill>
                  <a:srgbClr val="F9F9F9"/>
                </a:solidFill>
                <a:latin typeface="IBM Plex Sans"/>
                <a:cs typeface="IBM Plex Sans"/>
              </a:rPr>
              <a:t>85</a:t>
            </a:r>
            <a:r>
              <a:rPr lang="en-US" b="1" dirty="0">
                <a:solidFill>
                  <a:srgbClr val="F9F9F9"/>
                </a:solidFill>
                <a:latin typeface="IBM Plex Sans"/>
                <a:cs typeface="IBM Plex Sans"/>
              </a:rPr>
              <a:t> % </a:t>
            </a:r>
            <a:r>
              <a:rPr lang="en-US" sz="1800" b="1" dirty="0">
                <a:solidFill>
                  <a:srgbClr val="F9F9F9"/>
                </a:solidFill>
                <a:latin typeface="IBM Plex Sans"/>
                <a:cs typeface="IBM Plex Sans"/>
              </a:rPr>
              <a:t>photos </a:t>
            </a:r>
            <a:r>
              <a:rPr lang="en-US" sz="1460" b="1" dirty="0">
                <a:solidFill>
                  <a:srgbClr val="F9F9F9"/>
                </a:solidFill>
                <a:latin typeface="IBM Plex Sans"/>
                <a:cs typeface="IBM Plex Sans"/>
              </a:rPr>
              <a:t>taken using smartphones</a:t>
            </a:r>
          </a:p>
        </p:txBody>
      </p:sp>
      <p:sp>
        <p:nvSpPr>
          <p:cNvPr id="4" name="Footer Placeholder 3"/>
          <p:cNvSpPr>
            <a:spLocks noGrp="1"/>
          </p:cNvSpPr>
          <p:nvPr>
            <p:ph type="ftr" sz="quarter" idx="11"/>
          </p:nvPr>
        </p:nvSpPr>
        <p:spPr/>
        <p:txBody>
          <a:bodyPr/>
          <a:lstStyle/>
          <a:p>
            <a:r>
              <a:rPr lang="de-DE"/>
              <a:t>IBM Watson / VIsual Recognition / © 2018 IBM Corporation</a:t>
            </a:r>
            <a:endParaRPr lang="en-US"/>
          </a:p>
        </p:txBody>
      </p:sp>
    </p:spTree>
    <p:extLst>
      <p:ext uri="{BB962C8B-B14F-4D97-AF65-F5344CB8AC3E}">
        <p14:creationId xmlns:p14="http://schemas.microsoft.com/office/powerpoint/2010/main" val="1751930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47" y="366874"/>
            <a:ext cx="4640646" cy="4328050"/>
          </a:xfrm>
        </p:spPr>
        <p:txBody>
          <a:bodyPr/>
          <a:lstStyle/>
          <a:p>
            <a:r>
              <a:rPr lang="en-US" sz="2800" dirty="0"/>
              <a:t>Watson Visual Recognition is</a:t>
            </a:r>
          </a:p>
        </p:txBody>
      </p:sp>
      <p:sp>
        <p:nvSpPr>
          <p:cNvPr id="7" name="Footer Placeholder 6"/>
          <p:cNvSpPr>
            <a:spLocks noGrp="1"/>
          </p:cNvSpPr>
          <p:nvPr>
            <p:ph type="ftr" sz="quarter" idx="11"/>
          </p:nvPr>
        </p:nvSpPr>
        <p:spPr/>
        <p:txBody>
          <a:bodyPr/>
          <a:lstStyle/>
          <a:p>
            <a:r>
              <a:rPr lang="de-DE"/>
              <a:t>IBM Watson / VIsual Recognition / © 2018 IBM Corporation</a:t>
            </a:r>
            <a:endParaRPr lang="en-US"/>
          </a:p>
        </p:txBody>
      </p:sp>
      <p:sp>
        <p:nvSpPr>
          <p:cNvPr id="8" name="Rectangle 7"/>
          <p:cNvSpPr/>
          <p:nvPr>
            <p:extLst/>
          </p:nvPr>
        </p:nvSpPr>
        <p:spPr>
          <a:xfrm>
            <a:off x="4869246" y="366874"/>
            <a:ext cx="3974243" cy="3493264"/>
          </a:xfrm>
          <a:prstGeom prst="rect">
            <a:avLst/>
          </a:prstGeom>
        </p:spPr>
        <p:txBody>
          <a:bodyPr wrap="square" lIns="0" tIns="0" anchor="t">
            <a:spAutoFit/>
          </a:bodyPr>
          <a:lstStyle/>
          <a:p>
            <a:pPr defTabSz="456777">
              <a:spcBef>
                <a:spcPts val="999"/>
              </a:spcBef>
              <a:defRPr/>
            </a:pPr>
            <a:r>
              <a:rPr lang="it-IT" sz="3200" dirty="0">
                <a:latin typeface="IBM Plex Sans" charset="0"/>
                <a:ea typeface="IBM Plex Sans" charset="0"/>
                <a:cs typeface="IBM Plex Sans" charset="0"/>
              </a:rPr>
              <a:t>An</a:t>
            </a:r>
            <a:r>
              <a:rPr lang="it-IT" sz="3200" dirty="0">
                <a:solidFill>
                  <a:srgbClr val="666666"/>
                </a:solidFill>
                <a:latin typeface="IBM Plex Sans" charset="0"/>
                <a:ea typeface="IBM Plex Sans" charset="0"/>
                <a:cs typeface="IBM Plex Sans" charset="0"/>
              </a:rPr>
              <a:t> </a:t>
            </a:r>
            <a:r>
              <a:rPr lang="it-IT" sz="3200" dirty="0">
                <a:solidFill>
                  <a:schemeClr val="accent2"/>
                </a:solidFill>
                <a:latin typeface="IBM Plex Sans" charset="0"/>
                <a:ea typeface="IBM Plex Sans" charset="0"/>
                <a:cs typeface="IBM Plex Sans" charset="0"/>
              </a:rPr>
              <a:t>image recognition</a:t>
            </a:r>
            <a:r>
              <a:rPr lang="it-IT" sz="3200" dirty="0">
                <a:solidFill>
                  <a:schemeClr val="accent4"/>
                </a:solidFill>
                <a:latin typeface="IBM Plex Sans" charset="0"/>
                <a:ea typeface="IBM Plex Sans" charset="0"/>
                <a:cs typeface="IBM Plex Sans" charset="0"/>
              </a:rPr>
              <a:t> </a:t>
            </a:r>
            <a:r>
              <a:rPr lang="en-US" sz="3200" dirty="0">
                <a:latin typeface="IBM Plex Sans" charset="0"/>
                <a:ea typeface="IBM Plex Sans" charset="0"/>
                <a:cs typeface="IBM Plex Sans" charset="0"/>
              </a:rPr>
              <a:t>service that enables users to quickly and accurately </a:t>
            </a:r>
            <a:r>
              <a:rPr lang="en-US" sz="3200" dirty="0">
                <a:solidFill>
                  <a:schemeClr val="accent2"/>
                </a:solidFill>
                <a:latin typeface="IBM Plex Sans" charset="0"/>
                <a:ea typeface="IBM Plex Sans" charset="0"/>
                <a:cs typeface="IBM Plex Sans" charset="0"/>
              </a:rPr>
              <a:t>tag, classify, and train visual content </a:t>
            </a:r>
            <a:r>
              <a:rPr lang="en-US" sz="3200" dirty="0">
                <a:latin typeface="IBM Plex Sans" charset="0"/>
                <a:ea typeface="IBM Plex Sans" charset="0"/>
                <a:cs typeface="IBM Plex Sans" charset="0"/>
              </a:rPr>
              <a:t>using machine learning.</a:t>
            </a:r>
            <a:r>
              <a:rPr lang="it-IT" sz="3200" dirty="0">
                <a:solidFill>
                  <a:srgbClr val="666666"/>
                </a:solidFill>
                <a:latin typeface="IBM Plex Sans" charset="0"/>
                <a:ea typeface="IBM Plex Sans" charset="0"/>
                <a:cs typeface="IBM Plex Sans" charset="0"/>
              </a:rPr>
              <a:t> </a:t>
            </a:r>
          </a:p>
        </p:txBody>
      </p:sp>
      <p:grpSp>
        <p:nvGrpSpPr>
          <p:cNvPr id="9" name="Group 8"/>
          <p:cNvGrpSpPr/>
          <p:nvPr/>
        </p:nvGrpSpPr>
        <p:grpSpPr>
          <a:xfrm>
            <a:off x="262468" y="1100217"/>
            <a:ext cx="4001705" cy="3159939"/>
            <a:chOff x="262468" y="1100217"/>
            <a:chExt cx="4001705" cy="3159939"/>
          </a:xfrm>
        </p:grpSpPr>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3642" b="95599" l="9951" r="89803">
                          <a14:foregroundMark x1="36978" y1="70713" x2="36978" y2="70713"/>
                          <a14:foregroundMark x1="43120" y1="68437" x2="43120" y2="68437"/>
                          <a14:foregroundMark x1="29607" y1="69803" x2="29607" y2="69803"/>
                        </a14:backgroundRemoval>
                      </a14:imgEffect>
                    </a14:imgLayer>
                  </a14:imgProps>
                </a:ext>
              </a:extLst>
            </a:blip>
            <a:stretch>
              <a:fillRect/>
            </a:stretch>
          </p:blipFill>
          <p:spPr>
            <a:xfrm>
              <a:off x="295703" y="1100217"/>
              <a:ext cx="3903172" cy="3159939"/>
            </a:xfrm>
            <a:prstGeom prst="rect">
              <a:avLst/>
            </a:prstGeom>
          </p:spPr>
        </p:pic>
        <p:grpSp>
          <p:nvGrpSpPr>
            <p:cNvPr id="11" name="Group 10"/>
            <p:cNvGrpSpPr/>
            <p:nvPr/>
          </p:nvGrpSpPr>
          <p:grpSpPr>
            <a:xfrm>
              <a:off x="2953196" y="1841920"/>
              <a:ext cx="571741" cy="182880"/>
              <a:chOff x="3497802" y="719091"/>
              <a:chExt cx="571741" cy="182880"/>
            </a:xfrm>
          </p:grpSpPr>
          <p:cxnSp>
            <p:nvCxnSpPr>
              <p:cNvPr id="17" name="Straight Connector 16"/>
              <p:cNvCxnSpPr/>
              <p:nvPr/>
            </p:nvCxnSpPr>
            <p:spPr>
              <a:xfrm flipV="1">
                <a:off x="3497802" y="719091"/>
                <a:ext cx="97654" cy="18288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95456" y="719091"/>
                <a:ext cx="474087"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rot="10800000">
              <a:off x="731444" y="2886618"/>
              <a:ext cx="571741" cy="182880"/>
              <a:chOff x="3497802" y="719091"/>
              <a:chExt cx="571741" cy="182880"/>
            </a:xfrm>
          </p:grpSpPr>
          <p:cxnSp>
            <p:nvCxnSpPr>
              <p:cNvPr id="15" name="Straight Connector 14"/>
              <p:cNvCxnSpPr/>
              <p:nvPr/>
            </p:nvCxnSpPr>
            <p:spPr>
              <a:xfrm flipV="1">
                <a:off x="3497802" y="719091"/>
                <a:ext cx="97654" cy="18288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595456" y="719091"/>
                <a:ext cx="474087"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3556928" y="1580310"/>
              <a:ext cx="707245" cy="523220"/>
            </a:xfrm>
            <a:prstGeom prst="rect">
              <a:avLst/>
            </a:prstGeom>
          </p:spPr>
          <p:txBody>
            <a:bodyPr wrap="none">
              <a:spAutoFit/>
            </a:bodyPr>
            <a:lstStyle/>
            <a:p>
              <a:r>
                <a:rPr lang="en-US" sz="700" dirty="0">
                  <a:latin typeface="IBM Plex Sans" charset="0"/>
                  <a:ea typeface="IBM Plex Sans" charset="0"/>
                  <a:cs typeface="IBM Plex Sans" charset="0"/>
                </a:rPr>
                <a:t>BASIL</a:t>
              </a:r>
            </a:p>
            <a:p>
              <a:r>
                <a:rPr lang="en-US" sz="700" dirty="0">
                  <a:latin typeface="IBM Plex Sans" charset="0"/>
                  <a:ea typeface="IBM Plex Sans" charset="0"/>
                  <a:cs typeface="IBM Plex Sans" charset="0"/>
                </a:rPr>
                <a:t>LEAF</a:t>
              </a:r>
            </a:p>
            <a:p>
              <a:r>
                <a:rPr lang="en-US" sz="700" dirty="0">
                  <a:latin typeface="IBM Plex Sans" charset="0"/>
                  <a:ea typeface="IBM Plex Sans" charset="0"/>
                  <a:cs typeface="IBM Plex Sans" charset="0"/>
                </a:rPr>
                <a:t>HERB</a:t>
              </a:r>
            </a:p>
            <a:p>
              <a:r>
                <a:rPr lang="en-US" sz="700" dirty="0">
                  <a:latin typeface="IBM Plex Sans" charset="0"/>
                  <a:ea typeface="IBM Plex Sans" charset="0"/>
                  <a:cs typeface="IBM Plex Sans" charset="0"/>
                </a:rPr>
                <a:t>PLANT STEM</a:t>
              </a:r>
              <a:endParaRPr lang="en-US" sz="700" dirty="0"/>
            </a:p>
          </p:txBody>
        </p:sp>
        <p:sp>
          <p:nvSpPr>
            <p:cNvPr id="14" name="Rectangle 13"/>
            <p:cNvSpPr/>
            <p:nvPr/>
          </p:nvSpPr>
          <p:spPr>
            <a:xfrm>
              <a:off x="262468" y="2969470"/>
              <a:ext cx="474810" cy="200055"/>
            </a:xfrm>
            <a:prstGeom prst="rect">
              <a:avLst/>
            </a:prstGeom>
          </p:spPr>
          <p:txBody>
            <a:bodyPr wrap="none">
              <a:spAutoFit/>
            </a:bodyPr>
            <a:lstStyle/>
            <a:p>
              <a:r>
                <a:rPr lang="en-US" sz="700" dirty="0">
                  <a:latin typeface="IBM Plex Sans" charset="0"/>
                  <a:ea typeface="IBM Plex Sans" charset="0"/>
                  <a:cs typeface="IBM Plex Sans" charset="0"/>
                </a:rPr>
                <a:t>GREEN</a:t>
              </a:r>
              <a:endParaRPr lang="en-US" sz="700" dirty="0"/>
            </a:p>
          </p:txBody>
        </p:sp>
      </p:grpSp>
    </p:spTree>
    <p:extLst>
      <p:ext uri="{BB962C8B-B14F-4D97-AF65-F5344CB8AC3E}">
        <p14:creationId xmlns:p14="http://schemas.microsoft.com/office/powerpoint/2010/main" val="8821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579501" y="2157647"/>
            <a:ext cx="2287700" cy="2979792"/>
          </a:xfrm>
          <a:prstGeom prst="rect">
            <a:avLst/>
          </a:prstGeom>
          <a:blipFill rotWithShape="1">
            <a:blip r:embed="rId3"/>
            <a:srcRect/>
            <a:stretch>
              <a:fillRect l="-62236" t="-6139" r="-69353" b="-19657"/>
            </a:stretch>
          </a:blip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p:nvPr>
        </p:nvSpPr>
        <p:spPr/>
        <p:txBody>
          <a:bodyPr/>
          <a:lstStyle/>
          <a:p>
            <a:r>
              <a:rPr lang="en-US" dirty="0"/>
              <a:t>Watson Visual Recognition focuses on</a:t>
            </a:r>
          </a:p>
        </p:txBody>
      </p:sp>
      <p:sp>
        <p:nvSpPr>
          <p:cNvPr id="10" name="Footer Placeholder 9"/>
          <p:cNvSpPr>
            <a:spLocks noGrp="1"/>
          </p:cNvSpPr>
          <p:nvPr>
            <p:ph type="ftr" sz="quarter" idx="11"/>
          </p:nvPr>
        </p:nvSpPr>
        <p:spPr/>
        <p:txBody>
          <a:bodyPr/>
          <a:lstStyle/>
          <a:p>
            <a:r>
              <a:rPr lang="de-DE"/>
              <a:t>IBM Watson / VIsual Recognition / © 2018 IBM Corporation</a:t>
            </a:r>
            <a:endParaRPr lang="en-US"/>
          </a:p>
        </p:txBody>
      </p:sp>
      <p:sp>
        <p:nvSpPr>
          <p:cNvPr id="5" name="Text Placeholder 4"/>
          <p:cNvSpPr>
            <a:spLocks noGrp="1"/>
          </p:cNvSpPr>
          <p:nvPr>
            <p:ph type="body" sz="quarter" idx="12"/>
          </p:nvPr>
        </p:nvSpPr>
        <p:spPr>
          <a:xfrm>
            <a:off x="4584271" y="1168963"/>
            <a:ext cx="2151224" cy="3589655"/>
          </a:xfrm>
        </p:spPr>
        <p:txBody>
          <a:bodyPr/>
          <a:lstStyle/>
          <a:p>
            <a:r>
              <a:rPr lang="en-US" sz="1400" b="1" dirty="0"/>
              <a:t>Assessment</a:t>
            </a:r>
            <a:endParaRPr lang="en-US" b="1" dirty="0"/>
          </a:p>
          <a:p>
            <a:r>
              <a:rPr lang="en-US" altLang="x-none" sz="1050" dirty="0">
                <a:latin typeface="IBM Plex Sans" charset="0"/>
                <a:ea typeface="ＭＳ Ｐゴシック" charset="-128"/>
              </a:rPr>
              <a:t>Watson Visual Recognition </a:t>
            </a:r>
            <a:r>
              <a:rPr lang="en-US" altLang="x-none" sz="1050" b="1" dirty="0">
                <a:solidFill>
                  <a:schemeClr val="accent3"/>
                </a:solidFill>
                <a:latin typeface="IBM Plex Sans" charset="0"/>
                <a:ea typeface="ＭＳ Ｐゴシック" charset="-128"/>
              </a:rPr>
              <a:t>assesses</a:t>
            </a:r>
            <a:r>
              <a:rPr lang="en-US" altLang="x-none" sz="1050" dirty="0">
                <a:solidFill>
                  <a:schemeClr val="accent3"/>
                </a:solidFill>
                <a:latin typeface="IBM Plex Sans" charset="0"/>
                <a:ea typeface="ＭＳ Ｐゴシック" charset="-128"/>
              </a:rPr>
              <a:t> </a:t>
            </a:r>
            <a:r>
              <a:rPr lang="en-US" altLang="x-none" sz="1050" dirty="0">
                <a:latin typeface="IBM Plex Sans" charset="0"/>
                <a:ea typeface="ＭＳ Ｐゴシック" charset="-128"/>
              </a:rPr>
              <a:t>for better problem-solving.</a:t>
            </a:r>
          </a:p>
          <a:p>
            <a:endParaRPr lang="en-US" dirty="0"/>
          </a:p>
        </p:txBody>
      </p:sp>
      <p:sp>
        <p:nvSpPr>
          <p:cNvPr id="6" name="Text Placeholder 5"/>
          <p:cNvSpPr>
            <a:spLocks noGrp="1"/>
          </p:cNvSpPr>
          <p:nvPr>
            <p:ph type="body" sz="quarter" idx="13"/>
          </p:nvPr>
        </p:nvSpPr>
        <p:spPr/>
        <p:txBody>
          <a:bodyPr/>
          <a:lstStyle/>
          <a:p>
            <a:r>
              <a:rPr lang="en-US" dirty="0"/>
              <a:t>What is Watson Visual Recognition?</a:t>
            </a:r>
          </a:p>
        </p:txBody>
      </p:sp>
      <p:sp>
        <p:nvSpPr>
          <p:cNvPr id="7" name="Text Placeholder 6"/>
          <p:cNvSpPr>
            <a:spLocks noGrp="1"/>
          </p:cNvSpPr>
          <p:nvPr>
            <p:ph type="body" sz="quarter" idx="14"/>
          </p:nvPr>
        </p:nvSpPr>
        <p:spPr>
          <a:xfrm>
            <a:off x="228601" y="1189678"/>
            <a:ext cx="2154709" cy="3004600"/>
          </a:xfrm>
        </p:spPr>
        <p:txBody>
          <a:bodyPr/>
          <a:lstStyle/>
          <a:p>
            <a:r>
              <a:rPr lang="en-US" sz="1400" b="1" dirty="0"/>
              <a:t>Identification</a:t>
            </a:r>
            <a:endParaRPr lang="en-US" b="1" dirty="0"/>
          </a:p>
          <a:p>
            <a:pPr lvl="1"/>
            <a:r>
              <a:rPr lang="en-US" altLang="x-none" sz="1050" dirty="0">
                <a:latin typeface="IBM Plex Sans" charset="0"/>
                <a:ea typeface="ＭＳ Ｐゴシック" charset="-128"/>
              </a:rPr>
              <a:t>Watson Visual Recognition</a:t>
            </a:r>
            <a:r>
              <a:rPr lang="en-US" altLang="x-none" sz="1050" dirty="0">
                <a:solidFill>
                  <a:srgbClr val="000000"/>
                </a:solidFill>
                <a:latin typeface="IBM Plex Sans" charset="0"/>
                <a:ea typeface="ＭＳ Ｐゴシック" charset="-128"/>
              </a:rPr>
              <a:t> </a:t>
            </a:r>
            <a:r>
              <a:rPr lang="en-US" altLang="x-none" sz="1050" b="1" dirty="0">
                <a:solidFill>
                  <a:schemeClr val="accent3"/>
                </a:solidFill>
                <a:latin typeface="IBM Plex Sans" charset="0"/>
                <a:ea typeface="ＭＳ Ｐゴシック" charset="-128"/>
              </a:rPr>
              <a:t>identifies</a:t>
            </a:r>
            <a:r>
              <a:rPr lang="en-US" altLang="x-none" sz="1050" dirty="0">
                <a:solidFill>
                  <a:schemeClr val="accent3"/>
                </a:solidFill>
                <a:latin typeface="IBM Plex Sans" charset="0"/>
                <a:ea typeface="ＭＳ Ｐゴシック" charset="-128"/>
              </a:rPr>
              <a:t> </a:t>
            </a:r>
            <a:r>
              <a:rPr lang="en-US" altLang="x-none" sz="1050" dirty="0">
                <a:latin typeface="IBM Plex Sans" charset="0"/>
                <a:ea typeface="ＭＳ Ｐゴシック" charset="-128"/>
              </a:rPr>
              <a:t>objects and people.</a:t>
            </a:r>
            <a:endParaRPr lang="en-US" sz="1050" dirty="0"/>
          </a:p>
        </p:txBody>
      </p:sp>
      <p:sp>
        <p:nvSpPr>
          <p:cNvPr id="8" name="Text Placeholder 7"/>
          <p:cNvSpPr>
            <a:spLocks noGrp="1"/>
          </p:cNvSpPr>
          <p:nvPr>
            <p:ph type="body" sz="quarter" idx="15"/>
          </p:nvPr>
        </p:nvSpPr>
        <p:spPr>
          <a:xfrm>
            <a:off x="2298859" y="1189678"/>
            <a:ext cx="2136722" cy="3589655"/>
          </a:xfrm>
        </p:spPr>
        <p:txBody>
          <a:bodyPr/>
          <a:lstStyle/>
          <a:p>
            <a:r>
              <a:rPr lang="en-US" sz="1400" b="1" dirty="0"/>
              <a:t>Categorization</a:t>
            </a:r>
            <a:endParaRPr lang="en-US" b="1" dirty="0"/>
          </a:p>
          <a:p>
            <a:pPr lvl="1"/>
            <a:r>
              <a:rPr lang="en-US" altLang="x-none" sz="1050" dirty="0">
                <a:latin typeface="IBM Plex Sans" charset="0"/>
                <a:ea typeface="ＭＳ Ｐゴシック" charset="-128"/>
              </a:rPr>
              <a:t>Watson Visual Recognition </a:t>
            </a:r>
            <a:r>
              <a:rPr lang="en-US" altLang="x-none" sz="1050" b="1" dirty="0">
                <a:solidFill>
                  <a:schemeClr val="accent3"/>
                </a:solidFill>
                <a:latin typeface="IBM Plex Sans" charset="0"/>
                <a:ea typeface="ＭＳ Ｐゴシック" charset="-128"/>
              </a:rPr>
              <a:t>categorizes </a:t>
            </a:r>
            <a:r>
              <a:rPr lang="en-US" altLang="x-none" sz="1050" dirty="0">
                <a:latin typeface="IBM Plex Sans" charset="0"/>
                <a:ea typeface="ＭＳ Ｐゴシック" charset="-128"/>
              </a:rPr>
              <a:t>for easy organization</a:t>
            </a:r>
            <a:r>
              <a:rPr lang="en-US" altLang="x-none" sz="1050" dirty="0">
                <a:solidFill>
                  <a:srgbClr val="000000"/>
                </a:solidFill>
                <a:latin typeface="IBM Plex Sans" charset="0"/>
                <a:ea typeface="ＭＳ Ｐゴシック" charset="-128"/>
              </a:rPr>
              <a:t>.</a:t>
            </a:r>
            <a:endParaRPr lang="en-US" sz="1050" dirty="0"/>
          </a:p>
        </p:txBody>
      </p:sp>
      <p:sp>
        <p:nvSpPr>
          <p:cNvPr id="9" name="Text Placeholder 8"/>
          <p:cNvSpPr>
            <a:spLocks noGrp="1"/>
          </p:cNvSpPr>
          <p:nvPr>
            <p:ph type="body" sz="quarter" idx="16"/>
          </p:nvPr>
        </p:nvSpPr>
        <p:spPr>
          <a:xfrm>
            <a:off x="6864994" y="1168962"/>
            <a:ext cx="2057400" cy="3589655"/>
          </a:xfrm>
        </p:spPr>
        <p:txBody>
          <a:bodyPr/>
          <a:lstStyle/>
          <a:p>
            <a:r>
              <a:rPr lang="en-US" sz="1400" b="1" dirty="0"/>
              <a:t>Recommendation</a:t>
            </a:r>
            <a:endParaRPr lang="en-US" b="1" dirty="0"/>
          </a:p>
          <a:p>
            <a:pPr lvl="1"/>
            <a:r>
              <a:rPr lang="en-US" sz="1050" dirty="0">
                <a:latin typeface="IBM Plex Sans" charset="0"/>
                <a:ea typeface="IBM Plex Sans" charset="0"/>
                <a:cs typeface="IBM Plex Sans" charset="0"/>
              </a:rPr>
              <a:t>Watson Visual Recognition </a:t>
            </a:r>
            <a:r>
              <a:rPr lang="en-US" sz="1050" b="1" dirty="0">
                <a:solidFill>
                  <a:schemeClr val="bg1"/>
                </a:solidFill>
                <a:latin typeface="IBM Plex Sans" charset="0"/>
                <a:ea typeface="IBM Plex Sans" charset="0"/>
                <a:cs typeface="IBM Plex Sans" charset="0"/>
              </a:rPr>
              <a:t>recommends </a:t>
            </a:r>
            <a:r>
              <a:rPr lang="en-US" sz="1050" dirty="0">
                <a:latin typeface="IBM Plex Sans" charset="0"/>
                <a:ea typeface="IBM Plex Sans" charset="0"/>
                <a:cs typeface="IBM Plex Sans" charset="0"/>
              </a:rPr>
              <a:t>for faster decision-making.</a:t>
            </a:r>
            <a:endParaRPr lang="en-US" sz="1050" dirty="0"/>
          </a:p>
        </p:txBody>
      </p:sp>
      <p:sp>
        <p:nvSpPr>
          <p:cNvPr id="22" name="Rectangle 21"/>
          <p:cNvSpPr/>
          <p:nvPr/>
        </p:nvSpPr>
        <p:spPr>
          <a:xfrm>
            <a:off x="5163" y="2163710"/>
            <a:ext cx="2293697" cy="2979790"/>
          </a:xfrm>
          <a:prstGeom prst="rect">
            <a:avLst/>
          </a:prstGeom>
          <a:blipFill rotWithShape="1">
            <a:blip r:embed="rId4"/>
            <a:srcRect/>
            <a:stretch>
              <a:fillRect l="-58371" t="-21604" r="-69777" b="-4192"/>
            </a:stretch>
          </a:blipFill>
        </p:spPr>
        <p:txBody>
          <a:bodyPr lIns="0" tIns="0" rIns="0" bIns="0" anchor="ctr"/>
          <a:lstStyle/>
          <a:p>
            <a:pPr algn="ctr">
              <a:defRPr/>
            </a:pPr>
            <a:endParaRPr lang="en-US" sz="1200" dirty="0" err="1">
              <a:solidFill>
                <a:srgbClr val="FFFFFF"/>
              </a:solidFill>
              <a:latin typeface="Arial"/>
              <a:ea typeface="ＭＳ Ｐゴシック" charset="0"/>
              <a:cs typeface="Arial"/>
            </a:endParaRPr>
          </a:p>
        </p:txBody>
      </p:sp>
      <p:pic>
        <p:nvPicPr>
          <p:cNvPr id="23" name="Picture 4" desc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19002" t="20680" r="34971" b="6766"/>
          <a:stretch/>
        </p:blipFill>
        <p:spPr bwMode="auto">
          <a:xfrm>
            <a:off x="2291138" y="2163710"/>
            <a:ext cx="2293699" cy="297979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25" name="Rectangle 24"/>
          <p:cNvSpPr/>
          <p:nvPr/>
        </p:nvSpPr>
        <p:spPr>
          <a:xfrm>
            <a:off x="6864994" y="2157647"/>
            <a:ext cx="2287700" cy="2979792"/>
          </a:xfrm>
          <a:prstGeom prst="rect">
            <a:avLst/>
          </a:prstGeom>
          <a:blipFill rotWithShape="1">
            <a:blip r:embed="rId3"/>
            <a:srcRect/>
            <a:stretch>
              <a:fillRect l="-62236" t="-6139" r="-69353" b="-19657"/>
            </a:stretch>
          </a:blip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6" name="Oval 25"/>
          <p:cNvSpPr/>
          <p:nvPr/>
        </p:nvSpPr>
        <p:spPr>
          <a:xfrm>
            <a:off x="332441" y="3690406"/>
            <a:ext cx="84535" cy="84535"/>
          </a:xfrm>
          <a:prstGeom prst="ellipse">
            <a:avLst/>
          </a:prstGeom>
          <a:solidFill>
            <a:schemeClr val="tx1"/>
          </a:solidFill>
          <a:ln>
            <a:noFill/>
          </a:ln>
        </p:spPr>
        <p:txBody>
          <a:bodyPr lIns="0" tIns="0" rIns="0" bIns="0" anchor="ctr"/>
          <a:lstStyle/>
          <a:p>
            <a:pPr algn="ctr">
              <a:defRPr/>
            </a:pPr>
            <a:endParaRPr lang="en-US" sz="1200" dirty="0" err="1">
              <a:solidFill>
                <a:srgbClr val="FFFFFF"/>
              </a:solidFill>
              <a:latin typeface="Arial"/>
              <a:ea typeface="ＭＳ Ｐゴシック" charset="0"/>
              <a:cs typeface="Arial"/>
            </a:endParaRPr>
          </a:p>
        </p:txBody>
      </p:sp>
      <p:sp>
        <p:nvSpPr>
          <p:cNvPr id="27" name="Oval 26"/>
          <p:cNvSpPr/>
          <p:nvPr/>
        </p:nvSpPr>
        <p:spPr>
          <a:xfrm>
            <a:off x="289578" y="3647543"/>
            <a:ext cx="169069" cy="169069"/>
          </a:xfrm>
          <a:prstGeom prst="ellipse">
            <a:avLst/>
          </a:prstGeom>
          <a:noFill/>
          <a:ln>
            <a:solidFill>
              <a:schemeClr val="tx1"/>
            </a:solidFill>
          </a:ln>
        </p:spPr>
        <p:txBody>
          <a:bodyPr lIns="0" tIns="0" rIns="0" bIns="0" anchor="ctr"/>
          <a:lstStyle/>
          <a:p>
            <a:pPr algn="ctr">
              <a:defRPr/>
            </a:pPr>
            <a:endParaRPr lang="en-US" sz="1200" dirty="0" err="1">
              <a:solidFill>
                <a:srgbClr val="FFFFFF"/>
              </a:solidFill>
              <a:latin typeface="Arial"/>
              <a:ea typeface="ＭＳ Ｐゴシック" charset="0"/>
              <a:cs typeface="Arial"/>
            </a:endParaRPr>
          </a:p>
        </p:txBody>
      </p:sp>
      <p:cxnSp>
        <p:nvCxnSpPr>
          <p:cNvPr id="28" name="Straight Connector 27"/>
          <p:cNvCxnSpPr/>
          <p:nvPr/>
        </p:nvCxnSpPr>
        <p:spPr>
          <a:xfrm flipV="1">
            <a:off x="366320" y="2392982"/>
            <a:ext cx="7792" cy="12036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16976" y="2379619"/>
            <a:ext cx="1456134" cy="646329"/>
          </a:xfrm>
          <a:prstGeom prst="rect">
            <a:avLst/>
          </a:prstGeom>
          <a:noFill/>
        </p:spPr>
        <p:txBody>
          <a:bodyPr lIns="91438" tIns="45719" rIns="91438" bIns="45719">
            <a:spAutoFit/>
          </a:bodyPr>
          <a:lstStyle/>
          <a:p>
            <a:pPr>
              <a:defRPr/>
            </a:pPr>
            <a:r>
              <a:rPr lang="en-US" sz="900" dirty="0">
                <a:solidFill>
                  <a:schemeClr val="accent3"/>
                </a:solidFill>
                <a:latin typeface="IBM Plex Sans"/>
                <a:ea typeface="ＭＳ Ｐゴシック" charset="0"/>
                <a:cs typeface="IBM Plex Sans"/>
              </a:rPr>
              <a:t>hatchback</a:t>
            </a:r>
          </a:p>
          <a:p>
            <a:pPr>
              <a:defRPr/>
            </a:pPr>
            <a:r>
              <a:rPr lang="en-US" sz="900" dirty="0">
                <a:solidFill>
                  <a:schemeClr val="accent3"/>
                </a:solidFill>
                <a:latin typeface="IBM Plex Sans"/>
                <a:ea typeface="ＭＳ Ｐゴシック" charset="0"/>
                <a:cs typeface="IBM Plex Sans"/>
              </a:rPr>
              <a:t>compact car</a:t>
            </a:r>
          </a:p>
          <a:p>
            <a:pPr>
              <a:defRPr/>
            </a:pPr>
            <a:r>
              <a:rPr lang="en-US" sz="900" dirty="0">
                <a:solidFill>
                  <a:schemeClr val="accent3"/>
                </a:solidFill>
                <a:latin typeface="IBM Plex Sans"/>
                <a:ea typeface="ＭＳ Ｐゴシック" charset="0"/>
                <a:cs typeface="IBM Plex Sans"/>
              </a:rPr>
              <a:t>vehicle</a:t>
            </a:r>
          </a:p>
          <a:p>
            <a:pPr>
              <a:defRPr/>
            </a:pPr>
            <a:r>
              <a:rPr lang="en-US" sz="900" dirty="0">
                <a:solidFill>
                  <a:schemeClr val="accent3"/>
                </a:solidFill>
                <a:latin typeface="IBM Plex Sans"/>
                <a:ea typeface="ＭＳ Ｐゴシック" charset="0"/>
                <a:cs typeface="IBM Plex Sans"/>
              </a:rPr>
              <a:t>claret red color</a:t>
            </a:r>
          </a:p>
        </p:txBody>
      </p:sp>
      <p:grpSp>
        <p:nvGrpSpPr>
          <p:cNvPr id="30" name="Group 29"/>
          <p:cNvGrpSpPr/>
          <p:nvPr/>
        </p:nvGrpSpPr>
        <p:grpSpPr>
          <a:xfrm>
            <a:off x="2938854" y="2581242"/>
            <a:ext cx="169069" cy="169069"/>
            <a:chOff x="7418231" y="776731"/>
            <a:chExt cx="169069" cy="169069"/>
          </a:xfrm>
        </p:grpSpPr>
        <p:sp>
          <p:nvSpPr>
            <p:cNvPr id="31" name="Oval 30"/>
            <p:cNvSpPr/>
            <p:nvPr/>
          </p:nvSpPr>
          <p:spPr>
            <a:xfrm>
              <a:off x="7460497" y="825405"/>
              <a:ext cx="84535" cy="84535"/>
            </a:xfrm>
            <a:prstGeom prst="ellipse">
              <a:avLst/>
            </a:prstGeom>
            <a:solidFill>
              <a:schemeClr val="tx1"/>
            </a:solidFill>
            <a:ln>
              <a:noFill/>
            </a:ln>
          </p:spPr>
          <p:txBody>
            <a:bodyPr lIns="0" tIns="0" rIns="0" bIns="0" anchor="ctr"/>
            <a:lstStyle/>
            <a:p>
              <a:pPr algn="ctr">
                <a:defRPr/>
              </a:pPr>
              <a:endParaRPr lang="en-US" sz="1200" dirty="0" err="1">
                <a:solidFill>
                  <a:schemeClr val="accent2"/>
                </a:solidFill>
                <a:latin typeface="Arial"/>
                <a:ea typeface="ＭＳ Ｐゴシック" charset="0"/>
                <a:cs typeface="Arial"/>
              </a:endParaRPr>
            </a:p>
          </p:txBody>
        </p:sp>
        <p:sp>
          <p:nvSpPr>
            <p:cNvPr id="32" name="Oval 31"/>
            <p:cNvSpPr/>
            <p:nvPr/>
          </p:nvSpPr>
          <p:spPr>
            <a:xfrm>
              <a:off x="7418231" y="776731"/>
              <a:ext cx="169069" cy="169069"/>
            </a:xfrm>
            <a:prstGeom prst="ellipse">
              <a:avLst/>
            </a:prstGeom>
            <a:noFill/>
            <a:ln>
              <a:solidFill>
                <a:schemeClr val="tx1"/>
              </a:solidFill>
            </a:ln>
          </p:spPr>
          <p:txBody>
            <a:bodyPr lIns="0" tIns="0" rIns="0" bIns="0" anchor="ctr"/>
            <a:lstStyle/>
            <a:p>
              <a:pPr algn="ctr">
                <a:defRPr/>
              </a:pPr>
              <a:endParaRPr lang="en-US" sz="1200" dirty="0" err="1">
                <a:solidFill>
                  <a:schemeClr val="accent2"/>
                </a:solidFill>
                <a:latin typeface="Arial"/>
                <a:ea typeface="ＭＳ Ｐゴシック" charset="0"/>
                <a:cs typeface="Arial"/>
              </a:endParaRPr>
            </a:p>
          </p:txBody>
        </p:sp>
      </p:grpSp>
      <p:cxnSp>
        <p:nvCxnSpPr>
          <p:cNvPr id="33" name="Straight Connector 32"/>
          <p:cNvCxnSpPr/>
          <p:nvPr/>
        </p:nvCxnSpPr>
        <p:spPr>
          <a:xfrm flipV="1">
            <a:off x="3023387" y="2240462"/>
            <a:ext cx="0" cy="27432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075762" y="2172797"/>
            <a:ext cx="1456134" cy="230830"/>
          </a:xfrm>
          <a:prstGeom prst="rect">
            <a:avLst/>
          </a:prstGeom>
          <a:noFill/>
          <a:ln>
            <a:noFill/>
          </a:ln>
        </p:spPr>
        <p:txBody>
          <a:bodyPr lIns="91438" tIns="45719" rIns="91438" bIns="45719">
            <a:spAutoFit/>
          </a:bodyPr>
          <a:lstStyle/>
          <a:p>
            <a:pPr>
              <a:defRPr/>
            </a:pPr>
            <a:r>
              <a:rPr lang="en-US" sz="900" dirty="0">
                <a:solidFill>
                  <a:schemeClr val="accent3"/>
                </a:solidFill>
                <a:ea typeface="ＭＳ Ｐゴシック" charset="0"/>
              </a:rPr>
              <a:t>vintage</a:t>
            </a:r>
          </a:p>
        </p:txBody>
      </p:sp>
      <p:sp>
        <p:nvSpPr>
          <p:cNvPr id="35" name="TextBox 34"/>
          <p:cNvSpPr txBox="1"/>
          <p:nvPr/>
        </p:nvSpPr>
        <p:spPr>
          <a:xfrm>
            <a:off x="3849314" y="2690736"/>
            <a:ext cx="1456134" cy="230830"/>
          </a:xfrm>
          <a:prstGeom prst="rect">
            <a:avLst/>
          </a:prstGeom>
          <a:noFill/>
          <a:ln>
            <a:noFill/>
          </a:ln>
        </p:spPr>
        <p:txBody>
          <a:bodyPr lIns="91438" tIns="45719" rIns="91438" bIns="45719">
            <a:spAutoFit/>
          </a:bodyPr>
          <a:lstStyle/>
          <a:p>
            <a:pPr>
              <a:defRPr/>
            </a:pPr>
            <a:r>
              <a:rPr lang="en-US" sz="900" dirty="0">
                <a:solidFill>
                  <a:schemeClr val="accent3"/>
                </a:solidFill>
                <a:ea typeface="ＭＳ Ｐゴシック" charset="0"/>
              </a:rPr>
              <a:t>modern</a:t>
            </a:r>
          </a:p>
        </p:txBody>
      </p:sp>
      <p:sp>
        <p:nvSpPr>
          <p:cNvPr id="39" name="TextBox 38"/>
          <p:cNvSpPr txBox="1"/>
          <p:nvPr/>
        </p:nvSpPr>
        <p:spPr>
          <a:xfrm>
            <a:off x="5065290" y="4500404"/>
            <a:ext cx="1279805" cy="369330"/>
          </a:xfrm>
          <a:prstGeom prst="rect">
            <a:avLst/>
          </a:prstGeom>
          <a:noFill/>
        </p:spPr>
        <p:txBody>
          <a:bodyPr wrap="square" lIns="91438" tIns="45719" rIns="91438" bIns="45719">
            <a:spAutoFit/>
          </a:bodyPr>
          <a:lstStyle/>
          <a:p>
            <a:pPr>
              <a:defRPr/>
            </a:pPr>
            <a:r>
              <a:rPr lang="en-US" sz="900" dirty="0">
                <a:solidFill>
                  <a:schemeClr val="bg2"/>
                </a:solidFill>
                <a:latin typeface="IBM Plex Sans"/>
                <a:ea typeface="ＭＳ Ｐゴシック" charset="0"/>
                <a:cs typeface="IBM Plex Sans"/>
              </a:rPr>
              <a:t>Fender bender, 87% confident</a:t>
            </a:r>
          </a:p>
        </p:txBody>
      </p:sp>
      <p:grpSp>
        <p:nvGrpSpPr>
          <p:cNvPr id="41" name="Group 40"/>
          <p:cNvGrpSpPr/>
          <p:nvPr/>
        </p:nvGrpSpPr>
        <p:grpSpPr>
          <a:xfrm>
            <a:off x="3768954" y="3078573"/>
            <a:ext cx="169069" cy="169069"/>
            <a:chOff x="7418231" y="776731"/>
            <a:chExt cx="169069" cy="169069"/>
          </a:xfrm>
        </p:grpSpPr>
        <p:sp>
          <p:nvSpPr>
            <p:cNvPr id="42" name="Oval 41"/>
            <p:cNvSpPr/>
            <p:nvPr/>
          </p:nvSpPr>
          <p:spPr>
            <a:xfrm>
              <a:off x="7460497" y="825405"/>
              <a:ext cx="84535" cy="84535"/>
            </a:xfrm>
            <a:prstGeom prst="ellipse">
              <a:avLst/>
            </a:prstGeom>
            <a:solidFill>
              <a:schemeClr val="tx1"/>
            </a:solidFill>
            <a:ln>
              <a:noFill/>
            </a:ln>
          </p:spPr>
          <p:txBody>
            <a:bodyPr lIns="0" tIns="0" rIns="0" bIns="0" anchor="ctr"/>
            <a:lstStyle/>
            <a:p>
              <a:pPr algn="ctr">
                <a:defRPr/>
              </a:pPr>
              <a:endParaRPr lang="en-US" sz="1200" dirty="0" err="1">
                <a:solidFill>
                  <a:schemeClr val="accent2"/>
                </a:solidFill>
                <a:latin typeface="Arial"/>
                <a:ea typeface="ＭＳ Ｐゴシック" charset="0"/>
                <a:cs typeface="Arial"/>
              </a:endParaRPr>
            </a:p>
          </p:txBody>
        </p:sp>
        <p:sp>
          <p:nvSpPr>
            <p:cNvPr id="43" name="Oval 42"/>
            <p:cNvSpPr/>
            <p:nvPr/>
          </p:nvSpPr>
          <p:spPr>
            <a:xfrm>
              <a:off x="7418231" y="776731"/>
              <a:ext cx="169069" cy="169069"/>
            </a:xfrm>
            <a:prstGeom prst="ellipse">
              <a:avLst/>
            </a:prstGeom>
            <a:noFill/>
            <a:ln>
              <a:solidFill>
                <a:schemeClr val="tx1"/>
              </a:solidFill>
            </a:ln>
          </p:spPr>
          <p:txBody>
            <a:bodyPr lIns="0" tIns="0" rIns="0" bIns="0" anchor="ctr"/>
            <a:lstStyle/>
            <a:p>
              <a:pPr algn="ctr">
                <a:defRPr/>
              </a:pPr>
              <a:endParaRPr lang="en-US" sz="1200" dirty="0" err="1">
                <a:solidFill>
                  <a:schemeClr val="accent2"/>
                </a:solidFill>
                <a:latin typeface="Arial"/>
                <a:ea typeface="ＭＳ Ｐゴシック" charset="0"/>
                <a:cs typeface="Arial"/>
              </a:endParaRPr>
            </a:p>
          </p:txBody>
        </p:sp>
      </p:grpSp>
      <p:cxnSp>
        <p:nvCxnSpPr>
          <p:cNvPr id="44" name="Straight Connector 43"/>
          <p:cNvCxnSpPr/>
          <p:nvPr/>
        </p:nvCxnSpPr>
        <p:spPr>
          <a:xfrm flipV="1">
            <a:off x="3853487" y="2751628"/>
            <a:ext cx="0" cy="27432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8019661" y="3630767"/>
            <a:ext cx="169069" cy="169069"/>
            <a:chOff x="4911229" y="2874844"/>
            <a:chExt cx="169069" cy="169069"/>
          </a:xfrm>
        </p:grpSpPr>
        <p:sp>
          <p:nvSpPr>
            <p:cNvPr id="46" name="Oval 45"/>
            <p:cNvSpPr/>
            <p:nvPr/>
          </p:nvSpPr>
          <p:spPr>
            <a:xfrm>
              <a:off x="4954092" y="2917707"/>
              <a:ext cx="84535" cy="84535"/>
            </a:xfrm>
            <a:prstGeom prst="ellipse">
              <a:avLst/>
            </a:prstGeom>
            <a:solidFill>
              <a:schemeClr val="bg2"/>
            </a:solidFill>
            <a:ln>
              <a:solidFill>
                <a:schemeClr val="bg2"/>
              </a:solidFill>
            </a:ln>
          </p:spPr>
          <p:txBody>
            <a:bodyPr lIns="0" tIns="0" rIns="0" bIns="0" anchor="ctr"/>
            <a:lstStyle/>
            <a:p>
              <a:pPr algn="ctr">
                <a:defRPr/>
              </a:pPr>
              <a:endParaRPr lang="en-US" sz="1200" dirty="0" err="1">
                <a:solidFill>
                  <a:schemeClr val="accent6">
                    <a:lumMod val="40000"/>
                    <a:lumOff val="60000"/>
                  </a:schemeClr>
                </a:solidFill>
                <a:latin typeface="Arial"/>
                <a:ea typeface="ＭＳ Ｐゴシック" charset="0"/>
                <a:cs typeface="Arial"/>
              </a:endParaRPr>
            </a:p>
          </p:txBody>
        </p:sp>
        <p:sp>
          <p:nvSpPr>
            <p:cNvPr id="47" name="Oval 46"/>
            <p:cNvSpPr/>
            <p:nvPr/>
          </p:nvSpPr>
          <p:spPr>
            <a:xfrm>
              <a:off x="4911229" y="2874844"/>
              <a:ext cx="169069" cy="169069"/>
            </a:xfrm>
            <a:prstGeom prst="ellipse">
              <a:avLst/>
            </a:prstGeom>
            <a:noFill/>
            <a:ln>
              <a:solidFill>
                <a:schemeClr val="bg2"/>
              </a:solidFill>
            </a:ln>
          </p:spPr>
          <p:txBody>
            <a:bodyPr lIns="0" tIns="0" rIns="0" bIns="0" anchor="ctr"/>
            <a:lstStyle/>
            <a:p>
              <a:pPr algn="ctr">
                <a:defRPr/>
              </a:pPr>
              <a:endParaRPr lang="en-US" sz="1200" dirty="0" err="1">
                <a:solidFill>
                  <a:schemeClr val="accent6">
                    <a:lumMod val="40000"/>
                    <a:lumOff val="60000"/>
                  </a:schemeClr>
                </a:solidFill>
                <a:latin typeface="Arial"/>
                <a:ea typeface="ＭＳ Ｐゴシック" charset="0"/>
                <a:cs typeface="Arial"/>
              </a:endParaRPr>
            </a:p>
          </p:txBody>
        </p:sp>
      </p:grpSp>
      <p:cxnSp>
        <p:nvCxnSpPr>
          <p:cNvPr id="48" name="Straight Connector 47"/>
          <p:cNvCxnSpPr/>
          <p:nvPr/>
        </p:nvCxnSpPr>
        <p:spPr>
          <a:xfrm flipV="1">
            <a:off x="8104195" y="3928105"/>
            <a:ext cx="1" cy="54864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444534" y="4552651"/>
            <a:ext cx="1488392" cy="484748"/>
          </a:xfrm>
          <a:prstGeom prst="rect">
            <a:avLst/>
          </a:prstGeom>
          <a:noFill/>
        </p:spPr>
        <p:txBody>
          <a:bodyPr wrap="square" lIns="68580" tIns="34290" rIns="68580" bIns="34290" rtlCol="0">
            <a:spAutoFit/>
          </a:bodyPr>
          <a:lstStyle/>
          <a:p>
            <a:r>
              <a:rPr lang="en-US" sz="900" dirty="0">
                <a:solidFill>
                  <a:schemeClr val="bg2"/>
                </a:solidFill>
                <a:latin typeface="IBM Plex Sans"/>
                <a:cs typeface="IBM Plex Sans"/>
              </a:rPr>
              <a:t>Historically, we’ve paid $7,500 for similar types </a:t>
            </a:r>
            <a:br>
              <a:rPr lang="en-US" sz="900" dirty="0">
                <a:solidFill>
                  <a:schemeClr val="bg2"/>
                </a:solidFill>
                <a:latin typeface="IBM Plex Sans"/>
                <a:cs typeface="IBM Plex Sans"/>
              </a:rPr>
            </a:br>
            <a:r>
              <a:rPr lang="en-US" sz="900" dirty="0">
                <a:solidFill>
                  <a:schemeClr val="bg2"/>
                </a:solidFill>
                <a:latin typeface="IBM Plex Sans"/>
                <a:cs typeface="IBM Plex Sans"/>
              </a:rPr>
              <a:t>of damage</a:t>
            </a:r>
          </a:p>
        </p:txBody>
      </p:sp>
      <p:cxnSp>
        <p:nvCxnSpPr>
          <p:cNvPr id="51" name="Straight Connector 50"/>
          <p:cNvCxnSpPr/>
          <p:nvPr/>
        </p:nvCxnSpPr>
        <p:spPr>
          <a:xfrm flipV="1">
            <a:off x="5723351" y="3900952"/>
            <a:ext cx="1" cy="54864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52" name="Group 51"/>
          <p:cNvGrpSpPr/>
          <p:nvPr/>
        </p:nvGrpSpPr>
        <p:grpSpPr>
          <a:xfrm>
            <a:off x="5627998" y="3663578"/>
            <a:ext cx="169069" cy="169069"/>
            <a:chOff x="4911229" y="2874844"/>
            <a:chExt cx="169069" cy="169069"/>
          </a:xfrm>
        </p:grpSpPr>
        <p:sp>
          <p:nvSpPr>
            <p:cNvPr id="53" name="Oval 52"/>
            <p:cNvSpPr/>
            <p:nvPr/>
          </p:nvSpPr>
          <p:spPr>
            <a:xfrm>
              <a:off x="4954092" y="2917707"/>
              <a:ext cx="84535" cy="84535"/>
            </a:xfrm>
            <a:prstGeom prst="ellipse">
              <a:avLst/>
            </a:prstGeom>
            <a:solidFill>
              <a:schemeClr val="bg2"/>
            </a:solidFill>
            <a:ln>
              <a:solidFill>
                <a:schemeClr val="bg2"/>
              </a:solidFill>
            </a:ln>
          </p:spPr>
          <p:txBody>
            <a:bodyPr lIns="0" tIns="0" rIns="0" bIns="0" anchor="ctr"/>
            <a:lstStyle/>
            <a:p>
              <a:pPr algn="ctr">
                <a:defRPr/>
              </a:pPr>
              <a:endParaRPr lang="en-US" sz="1200" dirty="0" err="1">
                <a:solidFill>
                  <a:schemeClr val="accent6">
                    <a:lumMod val="40000"/>
                    <a:lumOff val="60000"/>
                  </a:schemeClr>
                </a:solidFill>
                <a:latin typeface="Arial"/>
                <a:ea typeface="ＭＳ Ｐゴシック" charset="0"/>
                <a:cs typeface="Arial"/>
              </a:endParaRPr>
            </a:p>
          </p:txBody>
        </p:sp>
        <p:sp>
          <p:nvSpPr>
            <p:cNvPr id="54" name="Oval 53"/>
            <p:cNvSpPr/>
            <p:nvPr/>
          </p:nvSpPr>
          <p:spPr>
            <a:xfrm>
              <a:off x="4911229" y="2874844"/>
              <a:ext cx="169069" cy="169069"/>
            </a:xfrm>
            <a:prstGeom prst="ellipse">
              <a:avLst/>
            </a:prstGeom>
            <a:noFill/>
            <a:ln>
              <a:solidFill>
                <a:schemeClr val="bg2"/>
              </a:solidFill>
            </a:ln>
          </p:spPr>
          <p:txBody>
            <a:bodyPr lIns="0" tIns="0" rIns="0" bIns="0" anchor="ctr"/>
            <a:lstStyle/>
            <a:p>
              <a:pPr algn="ctr">
                <a:defRPr/>
              </a:pPr>
              <a:endParaRPr lang="en-US" sz="1200" dirty="0" err="1">
                <a:solidFill>
                  <a:schemeClr val="accent6">
                    <a:lumMod val="40000"/>
                    <a:lumOff val="60000"/>
                  </a:schemeClr>
                </a:solidFill>
                <a:latin typeface="Arial"/>
                <a:ea typeface="ＭＳ Ｐゴシック" charset="0"/>
                <a:cs typeface="Arial"/>
              </a:endParaRPr>
            </a:p>
          </p:txBody>
        </p:sp>
      </p:grpSp>
    </p:spTree>
    <p:extLst>
      <p:ext uri="{BB962C8B-B14F-4D97-AF65-F5344CB8AC3E}">
        <p14:creationId xmlns:p14="http://schemas.microsoft.com/office/powerpoint/2010/main" val="374961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411480"/>
            <a:ext cx="5553635" cy="640080"/>
          </a:xfrm>
        </p:spPr>
        <p:txBody>
          <a:bodyPr/>
          <a:lstStyle/>
          <a:p>
            <a:r>
              <a:rPr lang="en-US" dirty="0"/>
              <a:t>Watson Visual Recognition is trained on</a:t>
            </a:r>
          </a:p>
        </p:txBody>
      </p:sp>
      <p:sp>
        <p:nvSpPr>
          <p:cNvPr id="7" name="Footer Placeholder 6"/>
          <p:cNvSpPr>
            <a:spLocks noGrp="1"/>
          </p:cNvSpPr>
          <p:nvPr>
            <p:ph type="ftr" sz="quarter" idx="11"/>
          </p:nvPr>
        </p:nvSpPr>
        <p:spPr/>
        <p:txBody>
          <a:bodyPr/>
          <a:lstStyle/>
          <a:p>
            <a:r>
              <a:rPr lang="de-DE"/>
              <a:t>IBM Watson / VIsual Recognition / © 2018 IBM Corporation</a:t>
            </a:r>
            <a:endParaRPr lang="en-US" dirty="0"/>
          </a:p>
        </p:txBody>
      </p:sp>
      <p:sp>
        <p:nvSpPr>
          <p:cNvPr id="5" name="Text Placeholder 4"/>
          <p:cNvSpPr>
            <a:spLocks noGrp="1"/>
          </p:cNvSpPr>
          <p:nvPr>
            <p:ph type="body" sz="quarter" idx="13"/>
          </p:nvPr>
        </p:nvSpPr>
        <p:spPr/>
        <p:txBody>
          <a:bodyPr/>
          <a:lstStyle/>
          <a:p>
            <a:r>
              <a:rPr lang="en-US" dirty="0"/>
              <a:t>What is Watson Visual Recognition?</a:t>
            </a:r>
          </a:p>
        </p:txBody>
      </p:sp>
      <p:pic>
        <p:nvPicPr>
          <p:cNvPr id="9" name="Picture 8"/>
          <p:cNvPicPr>
            <a:picLocks noChangeAspect="1"/>
          </p:cNvPicPr>
          <p:nvPr/>
        </p:nvPicPr>
        <p:blipFill>
          <a:blip r:embed="rId2"/>
          <a:stretch>
            <a:fillRect/>
          </a:stretch>
        </p:blipFill>
        <p:spPr>
          <a:xfrm>
            <a:off x="3289317" y="1193435"/>
            <a:ext cx="1684784" cy="1544701"/>
          </a:xfrm>
          <a:prstGeom prst="rect">
            <a:avLst/>
          </a:prstGeom>
        </p:spPr>
      </p:pic>
      <p:pic>
        <p:nvPicPr>
          <p:cNvPr id="11" name="Picture 10" descr="mage result for food photography"/>
          <p:cNvPicPr>
            <a:picLocks noChangeAspect="1" noChangeArrowheads="1"/>
          </p:cNvPicPr>
          <p:nvPr/>
        </p:nvPicPr>
        <p:blipFill rotWithShape="1">
          <a:blip r:embed="rId3">
            <a:extLst>
              <a:ext uri="{28A0092B-C50C-407E-A947-70E740481C1C}">
                <a14:useLocalDpi xmlns:a14="http://schemas.microsoft.com/office/drawing/2010/main" val="0"/>
              </a:ext>
            </a:extLst>
          </a:blip>
          <a:srcRect t="4108" b="4108"/>
          <a:stretch/>
        </p:blipFill>
        <p:spPr bwMode="auto">
          <a:xfrm>
            <a:off x="493635" y="2960195"/>
            <a:ext cx="1689417" cy="16406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age result for street photography color bike beautiful sunny city -girl "/>
          <p:cNvPicPr>
            <a:picLocks noChangeAspect="1" noChangeArrowheads="1"/>
          </p:cNvPicPr>
          <p:nvPr/>
        </p:nvPicPr>
        <p:blipFill rotWithShape="1">
          <a:blip r:embed="rId4">
            <a:extLst>
              <a:ext uri="{28A0092B-C50C-407E-A947-70E740481C1C}">
                <a14:useLocalDpi xmlns:a14="http://schemas.microsoft.com/office/drawing/2010/main" val="0"/>
              </a:ext>
            </a:extLst>
          </a:blip>
          <a:srcRect l="16516" t="2852" r="27913" b="1469"/>
          <a:stretch/>
        </p:blipFill>
        <p:spPr bwMode="auto">
          <a:xfrm>
            <a:off x="493635" y="1219067"/>
            <a:ext cx="1689417" cy="15154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age result for nude photography tasteful"/>
          <p:cNvPicPr>
            <a:picLocks noChangeAspect="1" noChangeArrowheads="1"/>
          </p:cNvPicPr>
          <p:nvPr/>
        </p:nvPicPr>
        <p:blipFill rotWithShape="1">
          <a:blip r:embed="rId5">
            <a:extLst>
              <a:ext uri="{28A0092B-C50C-407E-A947-70E740481C1C}">
                <a14:useLocalDpi xmlns:a14="http://schemas.microsoft.com/office/drawing/2010/main" val="0"/>
              </a:ext>
            </a:extLst>
          </a:blip>
          <a:srcRect l="31524" t="8342" r="4744" b="6082"/>
          <a:stretch/>
        </p:blipFill>
        <p:spPr bwMode="auto">
          <a:xfrm>
            <a:off x="6086677" y="2987481"/>
            <a:ext cx="1687676" cy="16389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mage result for warby parker glasses table wood photography"/>
          <p:cNvPicPr>
            <a:picLocks noChangeAspect="1" noChangeArrowheads="1"/>
          </p:cNvPicPr>
          <p:nvPr/>
        </p:nvPicPr>
        <p:blipFill rotWithShape="1">
          <a:blip r:embed="rId6">
            <a:extLst>
              <a:ext uri="{28A0092B-C50C-407E-A947-70E740481C1C}">
                <a14:useLocalDpi xmlns:a14="http://schemas.microsoft.com/office/drawing/2010/main" val="0"/>
              </a:ext>
            </a:extLst>
          </a:blip>
          <a:srcRect l="22748" t="288" r="10508" b="-288"/>
          <a:stretch/>
        </p:blipFill>
        <p:spPr bwMode="auto">
          <a:xfrm>
            <a:off x="6091865" y="1165960"/>
            <a:ext cx="1687840" cy="15721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mage result for street sign photography color san francisco -watermark"/>
          <p:cNvPicPr>
            <a:picLocks noChangeAspect="1" noChangeArrowheads="1"/>
          </p:cNvPicPr>
          <p:nvPr/>
        </p:nvPicPr>
        <p:blipFill rotWithShape="1">
          <a:blip r:embed="rId7">
            <a:extLst>
              <a:ext uri="{28A0092B-C50C-407E-A947-70E740481C1C}">
                <a14:useLocalDpi xmlns:a14="http://schemas.microsoft.com/office/drawing/2010/main" val="0"/>
              </a:ext>
            </a:extLst>
          </a:blip>
          <a:srcRect l="4470" t="2298" r="30813" b="739"/>
          <a:stretch/>
        </p:blipFill>
        <p:spPr bwMode="auto">
          <a:xfrm>
            <a:off x="3289955" y="2954342"/>
            <a:ext cx="1689102" cy="164032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93636" y="1227212"/>
            <a:ext cx="1689416" cy="1507332"/>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p:nvSpPr>
        <p:spPr>
          <a:xfrm>
            <a:off x="3293377" y="1193432"/>
            <a:ext cx="1680724" cy="1528688"/>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6091865" y="1178084"/>
            <a:ext cx="1687840" cy="1560052"/>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493635" y="2960195"/>
            <a:ext cx="1689417" cy="1634516"/>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p:nvSpPr>
        <p:spPr>
          <a:xfrm>
            <a:off x="3297386" y="2953928"/>
            <a:ext cx="1679513" cy="1636289"/>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p:nvSpPr>
        <p:spPr>
          <a:xfrm>
            <a:off x="6081944" y="2971978"/>
            <a:ext cx="1692410" cy="1637283"/>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p:nvSpPr>
        <p:spPr>
          <a:xfrm>
            <a:off x="705751" y="1825203"/>
            <a:ext cx="1265183" cy="400110"/>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2000" b="1" dirty="0">
                <a:solidFill>
                  <a:srgbClr val="FFFFFF"/>
                </a:solidFill>
                <a:latin typeface="IBM Plex Sans SemiBold" charset="0"/>
                <a:ea typeface="IBM Plex Sans SemiBold" charset="0"/>
                <a:cs typeface="IBM Plex Sans SemiBold" charset="0"/>
              </a:rPr>
              <a:t>General</a:t>
            </a:r>
          </a:p>
        </p:txBody>
      </p:sp>
      <p:sp>
        <p:nvSpPr>
          <p:cNvPr id="23" name="TextBox 22"/>
          <p:cNvSpPr txBox="1"/>
          <p:nvPr/>
        </p:nvSpPr>
        <p:spPr>
          <a:xfrm>
            <a:off x="3499117" y="1822519"/>
            <a:ext cx="1265183" cy="400110"/>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2000" b="1" dirty="0">
                <a:solidFill>
                  <a:srgbClr val="FFFFFF"/>
                </a:solidFill>
                <a:latin typeface="IBM Plex Sans SemiBold" charset="0"/>
                <a:ea typeface="IBM Plex Sans SemiBold" charset="0"/>
                <a:cs typeface="IBM Plex Sans SemiBold" charset="0"/>
              </a:rPr>
              <a:t>Faces</a:t>
            </a:r>
          </a:p>
        </p:txBody>
      </p:sp>
      <p:sp>
        <p:nvSpPr>
          <p:cNvPr id="24" name="TextBox 23"/>
          <p:cNvSpPr txBox="1"/>
          <p:nvPr/>
        </p:nvSpPr>
        <p:spPr>
          <a:xfrm>
            <a:off x="6360191" y="1771335"/>
            <a:ext cx="1265183" cy="400110"/>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2000" b="1" dirty="0">
                <a:solidFill>
                  <a:srgbClr val="FFFFFF"/>
                </a:solidFill>
                <a:latin typeface="IBM Plex Sans SemiBold" charset="0"/>
                <a:ea typeface="IBM Plex Sans SemiBold" charset="0"/>
                <a:cs typeface="IBM Plex Sans SemiBold" charset="0"/>
              </a:rPr>
              <a:t>Custom</a:t>
            </a:r>
          </a:p>
        </p:txBody>
      </p:sp>
      <p:sp>
        <p:nvSpPr>
          <p:cNvPr id="25" name="TextBox 24"/>
          <p:cNvSpPr txBox="1"/>
          <p:nvPr/>
        </p:nvSpPr>
        <p:spPr>
          <a:xfrm>
            <a:off x="715349" y="3505938"/>
            <a:ext cx="1265183" cy="400110"/>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2000" b="1" dirty="0">
                <a:solidFill>
                  <a:srgbClr val="FFFFFF"/>
                </a:solidFill>
                <a:latin typeface="IBM Plex Sans SemiBold" charset="0"/>
                <a:ea typeface="IBM Plex Sans SemiBold" charset="0"/>
                <a:cs typeface="IBM Plex Sans SemiBold" charset="0"/>
              </a:rPr>
              <a:t>Food</a:t>
            </a:r>
          </a:p>
        </p:txBody>
      </p:sp>
      <p:sp>
        <p:nvSpPr>
          <p:cNvPr id="26" name="TextBox 25"/>
          <p:cNvSpPr txBox="1"/>
          <p:nvPr/>
        </p:nvSpPr>
        <p:spPr>
          <a:xfrm>
            <a:off x="3499117" y="3486224"/>
            <a:ext cx="1265183" cy="400110"/>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2000" b="1" dirty="0">
                <a:solidFill>
                  <a:srgbClr val="FFFFFF"/>
                </a:solidFill>
                <a:latin typeface="IBM Plex Sans SemiBold" charset="0"/>
                <a:ea typeface="IBM Plex Sans SemiBold" charset="0"/>
                <a:cs typeface="IBM Plex Sans SemiBold" charset="0"/>
              </a:rPr>
              <a:t>Text</a:t>
            </a:r>
          </a:p>
        </p:txBody>
      </p:sp>
      <p:sp>
        <p:nvSpPr>
          <p:cNvPr id="27" name="TextBox 26"/>
          <p:cNvSpPr txBox="1"/>
          <p:nvPr/>
        </p:nvSpPr>
        <p:spPr>
          <a:xfrm>
            <a:off x="6295557" y="3518008"/>
            <a:ext cx="1265183" cy="400110"/>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2000" b="1" dirty="0">
                <a:solidFill>
                  <a:srgbClr val="FFFFFF"/>
                </a:solidFill>
                <a:latin typeface="IBM Plex Sans SemiBold" charset="0"/>
                <a:ea typeface="IBM Plex Sans SemiBold" charset="0"/>
                <a:cs typeface="IBM Plex Sans SemiBold" charset="0"/>
              </a:rPr>
              <a:t>Explicit</a:t>
            </a:r>
          </a:p>
        </p:txBody>
      </p:sp>
      <p:sp>
        <p:nvSpPr>
          <p:cNvPr id="28" name="Rectangle 27"/>
          <p:cNvSpPr/>
          <p:nvPr/>
        </p:nvSpPr>
        <p:spPr>
          <a:xfrm>
            <a:off x="2261826" y="1557667"/>
            <a:ext cx="840727" cy="830997"/>
          </a:xfrm>
          <a:prstGeom prst="rect">
            <a:avLst/>
          </a:prstGeom>
        </p:spPr>
        <p:txBody>
          <a:bodyPr wrap="square">
            <a:spAutoFit/>
          </a:bodyPr>
          <a:lstStyle/>
          <a:p>
            <a:r>
              <a:rPr lang="en-US" sz="800" dirty="0">
                <a:latin typeface="IBM Plex Sans" charset="0"/>
                <a:ea typeface="IBM Plex Sans" charset="0"/>
                <a:cs typeface="IBM Plex Sans" charset="0"/>
              </a:rPr>
              <a:t>Quickly understand the contents, scenes, and actions within an image.</a:t>
            </a:r>
          </a:p>
        </p:txBody>
      </p:sp>
      <p:sp>
        <p:nvSpPr>
          <p:cNvPr id="29" name="Rectangle 28"/>
          <p:cNvSpPr/>
          <p:nvPr/>
        </p:nvSpPr>
        <p:spPr>
          <a:xfrm>
            <a:off x="4966944" y="1547862"/>
            <a:ext cx="908075" cy="707886"/>
          </a:xfrm>
          <a:prstGeom prst="rect">
            <a:avLst/>
          </a:prstGeom>
        </p:spPr>
        <p:txBody>
          <a:bodyPr wrap="square">
            <a:spAutoFit/>
          </a:bodyPr>
          <a:lstStyle/>
          <a:p>
            <a:r>
              <a:rPr lang="en-US" sz="800" dirty="0">
                <a:latin typeface="IBM Plex Sans" charset="0"/>
                <a:ea typeface="IBM Plex Sans" charset="0"/>
                <a:cs typeface="IBM Plex Sans" charset="0"/>
              </a:rPr>
              <a:t>Locate faces within an image and receive age and gender estimates.</a:t>
            </a:r>
          </a:p>
        </p:txBody>
      </p:sp>
      <p:sp>
        <p:nvSpPr>
          <p:cNvPr id="30" name="Rectangle 29"/>
          <p:cNvSpPr/>
          <p:nvPr/>
        </p:nvSpPr>
        <p:spPr>
          <a:xfrm>
            <a:off x="7834885" y="3208934"/>
            <a:ext cx="1080515" cy="830997"/>
          </a:xfrm>
          <a:prstGeom prst="rect">
            <a:avLst/>
          </a:prstGeom>
        </p:spPr>
        <p:txBody>
          <a:bodyPr wrap="square">
            <a:spAutoFit/>
          </a:bodyPr>
          <a:lstStyle/>
          <a:p>
            <a:r>
              <a:rPr lang="en-US" sz="800" dirty="0">
                <a:latin typeface="IBM Plex Sans" charset="0"/>
                <a:ea typeface="IBM Plex Sans" charset="0"/>
                <a:cs typeface="IBM Plex Sans" charset="0"/>
              </a:rPr>
              <a:t>Determine if an image contains inappropriate content that may be unsuitable for general audiences.</a:t>
            </a:r>
          </a:p>
        </p:txBody>
      </p:sp>
      <p:sp>
        <p:nvSpPr>
          <p:cNvPr id="31" name="Rectangle 30"/>
          <p:cNvSpPr/>
          <p:nvPr/>
        </p:nvSpPr>
        <p:spPr>
          <a:xfrm>
            <a:off x="7827387" y="1557667"/>
            <a:ext cx="878377" cy="830997"/>
          </a:xfrm>
          <a:prstGeom prst="rect">
            <a:avLst/>
          </a:prstGeom>
        </p:spPr>
        <p:txBody>
          <a:bodyPr wrap="square">
            <a:spAutoFit/>
          </a:bodyPr>
          <a:lstStyle/>
          <a:p>
            <a:r>
              <a:rPr lang="en-US" sz="800" dirty="0">
                <a:latin typeface="IBM Plex Sans" charset="0"/>
                <a:ea typeface="IBM Plex Sans" charset="0"/>
                <a:cs typeface="IBM Plex Sans" charset="0"/>
              </a:rPr>
              <a:t>Train Watson to understand and classify your own custom content.</a:t>
            </a:r>
          </a:p>
        </p:txBody>
      </p:sp>
      <p:sp>
        <p:nvSpPr>
          <p:cNvPr id="32" name="Rectangle 31"/>
          <p:cNvSpPr/>
          <p:nvPr/>
        </p:nvSpPr>
        <p:spPr>
          <a:xfrm>
            <a:off x="2275065" y="3268349"/>
            <a:ext cx="872033" cy="707886"/>
          </a:xfrm>
          <a:prstGeom prst="rect">
            <a:avLst/>
          </a:prstGeom>
        </p:spPr>
        <p:txBody>
          <a:bodyPr wrap="square">
            <a:spAutoFit/>
          </a:bodyPr>
          <a:lstStyle/>
          <a:p>
            <a:r>
              <a:rPr lang="en-US" sz="800" dirty="0">
                <a:latin typeface="IBM Plex Sans" charset="0"/>
                <a:ea typeface="IBM Plex Sans" charset="0"/>
                <a:cs typeface="IBM Plex Sans" charset="0"/>
              </a:rPr>
              <a:t>Recognize foods and meals with enhanced accuracy.</a:t>
            </a:r>
          </a:p>
        </p:txBody>
      </p:sp>
      <p:sp>
        <p:nvSpPr>
          <p:cNvPr id="33" name="Rectangle 32"/>
          <p:cNvSpPr/>
          <p:nvPr/>
        </p:nvSpPr>
        <p:spPr>
          <a:xfrm>
            <a:off x="4981632" y="3263655"/>
            <a:ext cx="991881" cy="707886"/>
          </a:xfrm>
          <a:prstGeom prst="rect">
            <a:avLst/>
          </a:prstGeom>
        </p:spPr>
        <p:txBody>
          <a:bodyPr wrap="square">
            <a:spAutoFit/>
          </a:bodyPr>
          <a:lstStyle/>
          <a:p>
            <a:r>
              <a:rPr lang="en-US" sz="800" dirty="0">
                <a:latin typeface="IBM Plex Sans" charset="0"/>
                <a:ea typeface="IBM Plex Sans" charset="0"/>
                <a:cs typeface="IBM Plex Sans" charset="0"/>
              </a:rPr>
              <a:t>Extract full words from natural scene images (i.e. billboards, street signs)</a:t>
            </a:r>
          </a:p>
        </p:txBody>
      </p:sp>
    </p:spTree>
    <p:extLst>
      <p:ext uri="{BB962C8B-B14F-4D97-AF65-F5344CB8AC3E}">
        <p14:creationId xmlns:p14="http://schemas.microsoft.com/office/powerpoint/2010/main" val="1263229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40EBB7-BE38-3647-9568-4F19E18801A9}"/>
              </a:ext>
            </a:extLst>
          </p:cNvPr>
          <p:cNvSpPr>
            <a:spLocks noGrp="1"/>
          </p:cNvSpPr>
          <p:nvPr>
            <p:ph type="ftr" sz="quarter" idx="10"/>
          </p:nvPr>
        </p:nvSpPr>
        <p:spPr/>
        <p:txBody>
          <a:bodyPr/>
          <a:lstStyle/>
          <a:p>
            <a:r>
              <a:rPr lang="de-DE"/>
              <a:t>IBM Watson / VIsual Recognition / © 2018 IBM Corporation</a:t>
            </a:r>
            <a:endParaRPr lang="en-US"/>
          </a:p>
        </p:txBody>
      </p:sp>
      <p:sp>
        <p:nvSpPr>
          <p:cNvPr id="7" name="Title 6">
            <a:extLst>
              <a:ext uri="{FF2B5EF4-FFF2-40B4-BE49-F238E27FC236}">
                <a16:creationId xmlns:a16="http://schemas.microsoft.com/office/drawing/2014/main" id="{479B74BC-C539-204B-92B4-D74D68B53521}"/>
              </a:ext>
            </a:extLst>
          </p:cNvPr>
          <p:cNvSpPr>
            <a:spLocks noGrp="1"/>
          </p:cNvSpPr>
          <p:nvPr>
            <p:ph type="title"/>
          </p:nvPr>
        </p:nvSpPr>
        <p:spPr>
          <a:xfrm>
            <a:off x="228600" y="201168"/>
            <a:ext cx="8600768" cy="4762472"/>
          </a:xfrm>
        </p:spPr>
        <p:txBody>
          <a:bodyPr/>
          <a:lstStyle/>
          <a:p>
            <a:r>
              <a:rPr lang="en-IN" sz="2000" b="1" dirty="0"/>
              <a:t>General classifier categories</a:t>
            </a:r>
            <a:br>
              <a:rPr lang="en-IN" sz="1600" b="1" dirty="0"/>
            </a:br>
            <a:br>
              <a:rPr lang="en-IN" sz="1600" dirty="0"/>
            </a:br>
            <a:r>
              <a:rPr lang="en-IN" sz="1800" b="1" dirty="0">
                <a:solidFill>
                  <a:schemeClr val="accent4">
                    <a:lumMod val="50000"/>
                  </a:schemeClr>
                </a:solidFill>
              </a:rPr>
              <a:t>Animals</a:t>
            </a:r>
            <a:r>
              <a:rPr lang="en-IN" sz="1800" dirty="0"/>
              <a:t> (including birds, reptiles, amphibians, etc.)</a:t>
            </a:r>
            <a:br>
              <a:rPr lang="en-IN" sz="1800" dirty="0"/>
            </a:br>
            <a:br>
              <a:rPr lang="en-IN" sz="1800" dirty="0"/>
            </a:br>
            <a:r>
              <a:rPr lang="en-IN" sz="1800" b="1" dirty="0">
                <a:solidFill>
                  <a:schemeClr val="accent4">
                    <a:lumMod val="50000"/>
                  </a:schemeClr>
                </a:solidFill>
              </a:rPr>
              <a:t>Person and people-oriented information and activities</a:t>
            </a:r>
            <a:br>
              <a:rPr lang="en-IN" sz="1800" dirty="0"/>
            </a:br>
            <a:br>
              <a:rPr lang="en-IN" sz="1800" dirty="0"/>
            </a:br>
            <a:r>
              <a:rPr lang="en-IN" sz="1800" b="1" dirty="0">
                <a:solidFill>
                  <a:schemeClr val="accent4">
                    <a:lumMod val="50000"/>
                  </a:schemeClr>
                </a:solidFill>
              </a:rPr>
              <a:t>Food</a:t>
            </a:r>
            <a:r>
              <a:rPr lang="en-IN" sz="1800" dirty="0"/>
              <a:t> (including cooked food and beverages)</a:t>
            </a:r>
            <a:br>
              <a:rPr lang="en-IN" sz="1800" dirty="0"/>
            </a:br>
            <a:br>
              <a:rPr lang="en-IN" sz="1800" dirty="0"/>
            </a:br>
            <a:r>
              <a:rPr lang="en-IN" sz="1800" b="1" dirty="0">
                <a:solidFill>
                  <a:schemeClr val="accent4">
                    <a:lumMod val="50000"/>
                  </a:schemeClr>
                </a:solidFill>
              </a:rPr>
              <a:t>Plants</a:t>
            </a:r>
            <a:r>
              <a:rPr lang="en-IN" sz="1800" dirty="0"/>
              <a:t> (including trees, shrubs, aquatic plants, vegetables)</a:t>
            </a:r>
            <a:br>
              <a:rPr lang="en-IN" sz="1800" dirty="0"/>
            </a:br>
            <a:br>
              <a:rPr lang="en-IN" sz="1800" dirty="0"/>
            </a:br>
            <a:r>
              <a:rPr lang="en-IN" sz="1800" b="1" dirty="0">
                <a:solidFill>
                  <a:schemeClr val="accent4">
                    <a:lumMod val="50000"/>
                  </a:schemeClr>
                </a:solidFill>
              </a:rPr>
              <a:t>Sports</a:t>
            </a:r>
            <a:br>
              <a:rPr lang="en-IN" sz="1800" dirty="0"/>
            </a:br>
            <a:br>
              <a:rPr lang="en-IN" sz="1800" dirty="0"/>
            </a:br>
            <a:r>
              <a:rPr lang="en-IN" sz="1800" b="1" dirty="0">
                <a:solidFill>
                  <a:schemeClr val="accent4">
                    <a:lumMod val="50000"/>
                  </a:schemeClr>
                </a:solidFill>
              </a:rPr>
              <a:t>Nature</a:t>
            </a:r>
            <a:r>
              <a:rPr lang="en-IN" sz="1800" dirty="0"/>
              <a:t> (including many types of natural formations, geological structures)</a:t>
            </a:r>
            <a:br>
              <a:rPr lang="en-IN" sz="1800" dirty="0"/>
            </a:br>
            <a:br>
              <a:rPr lang="en-IN" sz="1800" dirty="0"/>
            </a:br>
            <a:r>
              <a:rPr lang="en-IN" sz="1800" b="1" dirty="0">
                <a:solidFill>
                  <a:schemeClr val="accent4">
                    <a:lumMod val="50000"/>
                  </a:schemeClr>
                </a:solidFill>
              </a:rPr>
              <a:t>Transportation</a:t>
            </a:r>
            <a:r>
              <a:rPr lang="en-IN" sz="1800" dirty="0"/>
              <a:t> (land, water, air)</a:t>
            </a:r>
            <a:br>
              <a:rPr lang="en-IN" sz="1800" dirty="0"/>
            </a:br>
            <a:br>
              <a:rPr lang="en-IN" sz="1800" dirty="0"/>
            </a:br>
            <a:r>
              <a:rPr lang="en-IN" sz="1800" dirty="0"/>
              <a:t>And many more, including furnishings, fruits, musical instruments, tools, </a:t>
            </a:r>
            <a:r>
              <a:rPr lang="en-IN" sz="1800" dirty="0" err="1"/>
              <a:t>colors</a:t>
            </a:r>
            <a:r>
              <a:rPr lang="en-IN" sz="1800" dirty="0"/>
              <a:t>, gadgets, devices, instruments, weapons, buildings, structures and man-made objects, clothing and garments, and flowers, among others.</a:t>
            </a:r>
            <a:br>
              <a:rPr lang="en-IN" sz="1800" dirty="0"/>
            </a:br>
            <a:endParaRPr lang="en-US" sz="1800" dirty="0"/>
          </a:p>
        </p:txBody>
      </p:sp>
    </p:spTree>
    <p:extLst>
      <p:ext uri="{BB962C8B-B14F-4D97-AF65-F5344CB8AC3E}">
        <p14:creationId xmlns:p14="http://schemas.microsoft.com/office/powerpoint/2010/main" val="992539349"/>
      </p:ext>
    </p:extLst>
  </p:cSld>
  <p:clrMapOvr>
    <a:masterClrMapping/>
  </p:clrMapOvr>
</p:sld>
</file>

<file path=ppt/theme/theme1.xml><?xml version="1.0" encoding="utf-8"?>
<a:theme xmlns:a="http://schemas.openxmlformats.org/drawingml/2006/main" name="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raining AI webinar" id="{E02A4FF7-D16B-6149-B17F-D86BF362EC9B}" vid="{E68A433C-306F-2940-8B79-C257B77F36A6}"/>
    </a:ext>
  </a:extLst>
</a:theme>
</file>

<file path=ppt/theme/theme2.xml><?xml version="1.0" encoding="utf-8"?>
<a:theme xmlns:a="http://schemas.openxmlformats.org/drawingml/2006/main" name="dk_blu_background_2017">
  <a:themeElements>
    <a:clrScheme name="Custom 35">
      <a:dk1>
        <a:srgbClr val="000000"/>
      </a:dk1>
      <a:lt1>
        <a:srgbClr val="0530AD"/>
      </a:lt1>
      <a:dk2>
        <a:srgbClr val="F3F3F3"/>
      </a:dk2>
      <a:lt2>
        <a:srgbClr val="FFFFFF"/>
      </a:lt2>
      <a:accent1>
        <a:srgbClr val="97C1FF"/>
      </a:accent1>
      <a:accent2>
        <a:srgbClr val="0F6DFF"/>
      </a:accent2>
      <a:accent3>
        <a:srgbClr val="141140"/>
      </a:accent3>
      <a:accent4>
        <a:srgbClr val="0DB5B3"/>
      </a:accent4>
      <a:accent5>
        <a:srgbClr val="4F2096"/>
      </a:accent5>
      <a:accent6>
        <a:srgbClr val="914BFA"/>
      </a:accent6>
      <a:hlink>
        <a:srgbClr val="3C8A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raining AI webinar" id="{E02A4FF7-D16B-6149-B17F-D86BF362EC9B}" vid="{882CD909-9D7D-964B-BB10-519EF056F26D}"/>
    </a:ext>
  </a:extLst>
</a:theme>
</file>

<file path=ppt/theme/theme3.xml><?xml version="1.0" encoding="utf-8"?>
<a:theme xmlns:a="http://schemas.openxmlformats.org/drawingml/2006/main" name="gry_background_2017">
  <a:themeElements>
    <a:clrScheme name="Custom 21">
      <a:dk1>
        <a:srgbClr val="000000"/>
      </a:dk1>
      <a:lt1>
        <a:srgbClr val="0530AD"/>
      </a:lt1>
      <a:dk2>
        <a:srgbClr val="EAEAEA"/>
      </a:dk2>
      <a:lt2>
        <a:srgbClr val="FFFFFF"/>
      </a:lt2>
      <a:accent1>
        <a:srgbClr val="69A6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raining AI webinar" id="{E02A4FF7-D16B-6149-B17F-D86BF362EC9B}" vid="{FF9DB5FC-63A2-564C-9BC8-A1A8EBE80045}"/>
    </a:ext>
  </a:extLst>
</a:theme>
</file>

<file path=ppt/theme/theme4.xml><?xml version="1.0" encoding="utf-8"?>
<a:theme xmlns:a="http://schemas.openxmlformats.org/drawingml/2006/main" name="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raining AI webinar" id="{E02A4FF7-D16B-6149-B17F-D86BF362EC9B}" vid="{5E3310B2-F36F-E341-AC14-FFC16C88F56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AI webinar</Template>
  <TotalTime>1681</TotalTime>
  <Words>773</Words>
  <Application>Microsoft Macintosh PowerPoint</Application>
  <PresentationFormat>On-screen Show (16:9)</PresentationFormat>
  <Paragraphs>112</Paragraphs>
  <Slides>21</Slides>
  <Notes>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21</vt:i4>
      </vt:variant>
    </vt:vector>
  </HeadingPairs>
  <TitlesOfParts>
    <vt:vector size="31" baseType="lpstr">
      <vt:lpstr>ＭＳ Ｐゴシック</vt:lpstr>
      <vt:lpstr>Arial</vt:lpstr>
      <vt:lpstr>Calibri</vt:lpstr>
      <vt:lpstr>IBM Plex Sans</vt:lpstr>
      <vt:lpstr>IBM Plex Sans Regular</vt:lpstr>
      <vt:lpstr>IBM Plex Sans SemiBold</vt:lpstr>
      <vt:lpstr>blk_background_2017</vt:lpstr>
      <vt:lpstr>dk_blu_background_2017</vt:lpstr>
      <vt:lpstr>gry_background_2017</vt:lpstr>
      <vt:lpstr>wht_background_2017</vt:lpstr>
      <vt:lpstr>IBM Watson Visual Recognition — </vt:lpstr>
      <vt:lpstr>PowerPoint Presentation</vt:lpstr>
      <vt:lpstr>PowerPoint Presentation</vt:lpstr>
      <vt:lpstr>1.2 trillion photos taken in 2017</vt:lpstr>
      <vt:lpstr>85 % photos taken using smartphones</vt:lpstr>
      <vt:lpstr>Watson Visual Recognition is</vt:lpstr>
      <vt:lpstr>Watson Visual Recognition focuses on</vt:lpstr>
      <vt:lpstr>Watson Visual Recognition is trained on</vt:lpstr>
      <vt:lpstr>General classifier categories  Animals (including birds, reptiles, amphibians, etc.)  Person and people-oriented information and activities  Food (including cooked food and beverages)  Plants (including trees, shrubs, aquatic plants, vegetables)  Sports  Nature (including many types of natural formations, geological structures)  Transportation (land, water, air)  And many more, including furnishings, fruits, musical instruments, tools, colors, gadgets, devices, instruments, weapons, buildings, structures and man-made objects, clothing and garments, and flowers, among others. </vt:lpstr>
      <vt:lpstr>Watson Visual Recognition provides</vt:lpstr>
      <vt:lpstr>Watson Visual Recognition is used for</vt:lpstr>
      <vt:lpstr>PowerPoint Presentation</vt:lpstr>
      <vt:lpstr>INPUT FORMATS  *PNG *JPG/JPEG *or .zip file with supported image formats *GIF</vt:lpstr>
      <vt:lpstr>WATSON VISUAL RECOGNITION SERVICE INVOCATION  API Reference:  https://www.ibm.com/watson/developercloud/visual-recognition/api/v3/curl.html?curl  Watson SDK:  https://github.com/watson-developer-cloud/</vt:lpstr>
      <vt:lpstr>BUILD CUSTOM CLASSIFIER USING WATSON VISUAL RECOGNITION</vt:lpstr>
      <vt:lpstr>Guidelines for training custom classifier</vt:lpstr>
      <vt:lpstr>WALK THROUGH OF WATSON STUDIO TO BUILD CUSTOM CLASSIFIER</vt:lpstr>
      <vt:lpstr>Get Started</vt:lpstr>
      <vt:lpstr>BACKUP SLIDES</vt:lpstr>
      <vt:lpstr>GDPR Security Migration  All IBM Watson™ Visual Recognition service instances created before May 22, 2018 are not suitable for clients that require compliance with the EU General Data Protection Regulation EU 2016/679 (GDPR).  Clients that are subject to GDPR need to migrate to a new Visual Recognition service instance available on May 22nd, 2018 and to adopt the new agreement for the Visual Recognition service.   Clients will be required to provision a new Visual Recognition service and generate new authentication keys to utilize the new Visual Recognition service. If a client does not provision the new Visual Recognition service, you confirm that IBM is not processing any Personal Data on the client's behalf that is subject to the GDPR.  Clients who do not move to the new Visual Recognition service between May 22, 2018 and October 1, 2018 will have their data deleted. </vt:lpstr>
      <vt:lpstr>Labelling data   If you need to remove an individual customer's data from a Visual Recognition service instance with multiple customers, you first need to associate that data with a unique Customer ID for each individual that may have provided data. </vt:lpstr>
    </vt:vector>
  </TitlesOfParts>
  <Manager/>
  <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Watson Visual Recognition — </dc:title>
  <dc:subject/>
  <dc:creator>Tammy Lew</dc:creator>
  <cp:keywords/>
  <dc:description/>
  <cp:lastModifiedBy>Riya Roy</cp:lastModifiedBy>
  <cp:revision>29</cp:revision>
  <dcterms:created xsi:type="dcterms:W3CDTF">2018-05-30T19:13:14Z</dcterms:created>
  <dcterms:modified xsi:type="dcterms:W3CDTF">2018-06-30T05:21:48Z</dcterms:modified>
  <cp:category/>
</cp:coreProperties>
</file>